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1" r:id="rId3"/>
    <p:sldMasterId id="2147483704" r:id="rId4"/>
    <p:sldMasterId id="2147483717" r:id="rId5"/>
    <p:sldMasterId id="2147483743" r:id="rId6"/>
    <p:sldMasterId id="2147483757" r:id="rId7"/>
    <p:sldMasterId id="2147483770" r:id="rId8"/>
    <p:sldMasterId id="2147483783" r:id="rId9"/>
    <p:sldMasterId id="2147483789" r:id="rId10"/>
  </p:sldMasterIdLst>
  <p:notesMasterIdLst>
    <p:notesMasterId r:id="rId54"/>
  </p:notesMasterIdLst>
  <p:sldIdLst>
    <p:sldId id="257" r:id="rId11"/>
    <p:sldId id="258" r:id="rId12"/>
    <p:sldId id="297" r:id="rId13"/>
    <p:sldId id="260" r:id="rId14"/>
    <p:sldId id="262" r:id="rId15"/>
    <p:sldId id="314" r:id="rId16"/>
    <p:sldId id="315" r:id="rId17"/>
    <p:sldId id="264" r:id="rId18"/>
    <p:sldId id="313" r:id="rId19"/>
    <p:sldId id="296" r:id="rId20"/>
    <p:sldId id="272" r:id="rId21"/>
    <p:sldId id="288" r:id="rId22"/>
    <p:sldId id="289" r:id="rId23"/>
    <p:sldId id="275" r:id="rId24"/>
    <p:sldId id="312" r:id="rId25"/>
    <p:sldId id="276" r:id="rId26"/>
    <p:sldId id="277" r:id="rId27"/>
    <p:sldId id="274" r:id="rId28"/>
    <p:sldId id="280" r:id="rId29"/>
    <p:sldId id="279" r:id="rId30"/>
    <p:sldId id="278" r:id="rId31"/>
    <p:sldId id="298" r:id="rId32"/>
    <p:sldId id="316" r:id="rId33"/>
    <p:sldId id="268" r:id="rId34"/>
    <p:sldId id="271" r:id="rId35"/>
    <p:sldId id="283" r:id="rId36"/>
    <p:sldId id="301" r:id="rId37"/>
    <p:sldId id="266" r:id="rId38"/>
    <p:sldId id="304" r:id="rId39"/>
    <p:sldId id="305" r:id="rId40"/>
    <p:sldId id="307" r:id="rId41"/>
    <p:sldId id="306" r:id="rId42"/>
    <p:sldId id="270" r:id="rId43"/>
    <p:sldId id="293" r:id="rId44"/>
    <p:sldId id="309" r:id="rId45"/>
    <p:sldId id="290" r:id="rId46"/>
    <p:sldId id="310" r:id="rId47"/>
    <p:sldId id="302" r:id="rId48"/>
    <p:sldId id="303" r:id="rId49"/>
    <p:sldId id="292" r:id="rId50"/>
    <p:sldId id="311" r:id="rId51"/>
    <p:sldId id="291" r:id="rId52"/>
    <p:sldId id="29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>
        <p:scale>
          <a:sx n="90" d="100"/>
          <a:sy n="90" d="100"/>
        </p:scale>
        <p:origin x="11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7A-4D6D-B124-52269DFBFC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7A-4D6D-B124-52269DFBF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Sheet1!$F$5:$F$16</c:f>
              <c:strCache>
                <c:ptCount val="12"/>
                <c:pt idx="0">
                  <c:v>Germany</c:v>
                </c:pt>
                <c:pt idx="1">
                  <c:v>Sweden</c:v>
                </c:pt>
                <c:pt idx="2">
                  <c:v>France</c:v>
                </c:pt>
                <c:pt idx="3">
                  <c:v>Netherlands</c:v>
                </c:pt>
                <c:pt idx="4">
                  <c:v>Denmark</c:v>
                </c:pt>
                <c:pt idx="5">
                  <c:v>Austria</c:v>
                </c:pt>
                <c:pt idx="6">
                  <c:v>Belgium</c:v>
                </c:pt>
                <c:pt idx="7">
                  <c:v>Average (not incl. UK)</c:v>
                </c:pt>
                <c:pt idx="8">
                  <c:v>UK </c:v>
                </c:pt>
                <c:pt idx="9">
                  <c:v>Finland</c:v>
                </c:pt>
                <c:pt idx="10">
                  <c:v>Ireland</c:v>
                </c:pt>
                <c:pt idx="11">
                  <c:v>Italy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11.1</c:v>
                </c:pt>
                <c:pt idx="1">
                  <c:v>11.1</c:v>
                </c:pt>
                <c:pt idx="2">
                  <c:v>11</c:v>
                </c:pt>
                <c:pt idx="3">
                  <c:v>10.8</c:v>
                </c:pt>
                <c:pt idx="4">
                  <c:v>10.6</c:v>
                </c:pt>
                <c:pt idx="5">
                  <c:v>10.4</c:v>
                </c:pt>
                <c:pt idx="6">
                  <c:v>10.4</c:v>
                </c:pt>
                <c:pt idx="7">
                  <c:v>10.4</c:v>
                </c:pt>
                <c:pt idx="8">
                  <c:v>9.8000000000000007</c:v>
                </c:pt>
                <c:pt idx="9">
                  <c:v>9.6</c:v>
                </c:pt>
                <c:pt idx="10">
                  <c:v>9.4</c:v>
                </c:pt>
                <c:pt idx="11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7A-4D6D-B124-52269DFBFC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59776"/>
        <c:axId val="10063232"/>
      </c:barChart>
      <c:catAx>
        <c:axId val="100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3232"/>
        <c:crosses val="autoZero"/>
        <c:auto val="1"/>
        <c:lblAlgn val="ctr"/>
        <c:lblOffset val="100"/>
        <c:noMultiLvlLbl val="0"/>
      </c:catAx>
      <c:valAx>
        <c:axId val="100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Health spend as a 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Sheet2!$C$14:$R$15</c:f>
              <c:strCache>
                <c:ptCount val="16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</c:strCache>
            </c:strRef>
          </c:cat>
          <c:val>
            <c:numRef>
              <c:f>Sheet2!$C$16:$R$16</c:f>
              <c:numCache>
                <c:formatCode>0.0%</c:formatCode>
                <c:ptCount val="16"/>
                <c:pt idx="0">
                  <c:v>9.5813276691850621E-2</c:v>
                </c:pt>
                <c:pt idx="1">
                  <c:v>9.0471137536288854E-2</c:v>
                </c:pt>
                <c:pt idx="2">
                  <c:v>8.4350159311011919E-2</c:v>
                </c:pt>
                <c:pt idx="3">
                  <c:v>8.0352559314586999E-2</c:v>
                </c:pt>
                <c:pt idx="4">
                  <c:v>7.8068868815980658E-2</c:v>
                </c:pt>
                <c:pt idx="5">
                  <c:v>7.6714946806922563E-2</c:v>
                </c:pt>
                <c:pt idx="6">
                  <c:v>7.5594774610089066E-2</c:v>
                </c:pt>
                <c:pt idx="7">
                  <c:v>7.4741574955807716E-2</c:v>
                </c:pt>
                <c:pt idx="8">
                  <c:v>7.4313705306308361E-2</c:v>
                </c:pt>
                <c:pt idx="9">
                  <c:v>7.5225814989633419E-2</c:v>
                </c:pt>
                <c:pt idx="10">
                  <c:v>7.718990148833639E-2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75-47CF-9569-50648FE3430A}"/>
            </c:ext>
          </c:extLst>
        </c:ser>
        <c:ser>
          <c:idx val="1"/>
          <c:order val="1"/>
          <c:tx>
            <c:strRef>
              <c:f>Sheet2!$B$17</c:f>
              <c:strCache>
                <c:ptCount val="1"/>
                <c:pt idx="0">
                  <c:v>Projected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75-47CF-9569-50648FE34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Sheet2!$C$14:$R$15</c:f>
              <c:strCache>
                <c:ptCount val="16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</c:strCache>
            </c:strRef>
          </c:cat>
          <c:val>
            <c:numRef>
              <c:f>Sheet2!$C$17:$R$17</c:f>
              <c:numCache>
                <c:formatCode>General</c:formatCode>
                <c:ptCount val="16"/>
                <c:pt idx="10" formatCode="0.0%">
                  <c:v>7.718990148833639E-2</c:v>
                </c:pt>
                <c:pt idx="11" formatCode="0.0%">
                  <c:v>7.9488532262347311E-2</c:v>
                </c:pt>
                <c:pt idx="12" formatCode="0.0%">
                  <c:v>8.0558336092782096E-2</c:v>
                </c:pt>
                <c:pt idx="13" formatCode="0.0%">
                  <c:v>8.2123569522210518E-2</c:v>
                </c:pt>
                <c:pt idx="14" formatCode="0.0%">
                  <c:v>8.3269494960433801E-2</c:v>
                </c:pt>
                <c:pt idx="15" formatCode="0.0%">
                  <c:v>8.4363306497335297E-2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75-47CF-9569-50648FE343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02560"/>
        <c:axId val="42213376"/>
      </c:lineChart>
      <c:catAx>
        <c:axId val="152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13376"/>
        <c:crosses val="autoZero"/>
        <c:auto val="1"/>
        <c:lblAlgn val="ctr"/>
        <c:lblOffset val="100"/>
        <c:noMultiLvlLbl val="0"/>
      </c:catAx>
      <c:valAx>
        <c:axId val="42213376"/>
        <c:scaling>
          <c:orientation val="minMax"/>
          <c:max val="0.11000000000000001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Actual investment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8D-4296-AC8D-EE56B62F8D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8D-4296-AC8D-EE56B62F8DD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8D-4296-AC8D-EE56B62F8DD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8D-4296-AC8D-EE56B62F8DD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8D-4296-AC8D-EE56B62F8DD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Sheet1!$D$47:$H$47</c:f>
              <c:numCache>
                <c:formatCode>_(* #,##0.0_);_(* \(#,##0.0\);_(* "-"??_);_(@_)</c:formatCode>
                <c:ptCount val="5"/>
                <c:pt idx="0">
                  <c:v>9.5788480000000007</c:v>
                </c:pt>
                <c:pt idx="1">
                  <c:v>9.9741359999999997</c:v>
                </c:pt>
                <c:pt idx="2">
                  <c:v>10.369424</c:v>
                </c:pt>
                <c:pt idx="3">
                  <c:v>10.764711999999999</c:v>
                </c:pt>
                <c:pt idx="4">
                  <c:v>11.16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8D-4296-AC8D-EE56B62F8DD8}"/>
            </c:ext>
          </c:extLst>
        </c:ser>
        <c:ser>
          <c:idx val="1"/>
          <c:order val="1"/>
          <c:tx>
            <c:v>Investment needed to reach target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Sheet1!$D$51:$H$51</c:f>
              <c:numCache>
                <c:formatCode>_(* #,##0.0_);_(* \(#,##0.0\);_(* "-"??_);_(@_)</c:formatCode>
                <c:ptCount val="5"/>
                <c:pt idx="0">
                  <c:v>3.6774719999999999</c:v>
                </c:pt>
                <c:pt idx="1">
                  <c:v>3.645734</c:v>
                </c:pt>
                <c:pt idx="2">
                  <c:v>3.5201660000000001</c:v>
                </c:pt>
                <c:pt idx="3">
                  <c:v>3.4557579999999999</c:v>
                </c:pt>
                <c:pt idx="4">
                  <c:v>3.3904700000000001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C8D-4296-AC8D-EE56B62F8DD8}"/>
            </c:ext>
          </c:extLst>
        </c:ser>
        <c:ser>
          <c:idx val="2"/>
          <c:order val="2"/>
          <c:tx>
            <c:v>Projected investment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8D-4296-AC8D-EE56B62F8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33216"/>
        <c:axId val="16234752"/>
      </c:barChart>
      <c:catAx>
        <c:axId val="162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234752"/>
        <c:crosses val="autoZero"/>
        <c:auto val="1"/>
        <c:lblAlgn val="ctr"/>
        <c:lblOffset val="100"/>
        <c:noMultiLvlLbl val="0"/>
      </c:catAx>
      <c:valAx>
        <c:axId val="162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£ billion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233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 headcount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42248</c:v>
                </c:pt>
                <c:pt idx="1">
                  <c:v>42430</c:v>
                </c:pt>
                <c:pt idx="2">
                  <c:v>42614</c:v>
                </c:pt>
                <c:pt idx="3">
                  <c:v>42795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41877</c:v>
                </c:pt>
                <c:pt idx="1">
                  <c:v>41985</c:v>
                </c:pt>
                <c:pt idx="2">
                  <c:v>41865</c:v>
                </c:pt>
                <c:pt idx="3">
                  <c:v>41891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F-4FE0-B220-293AE64E99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 FTE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mmm\-yy</c:formatCode>
                <c:ptCount val="4"/>
                <c:pt idx="0">
                  <c:v>42248</c:v>
                </c:pt>
                <c:pt idx="1">
                  <c:v>42430</c:v>
                </c:pt>
                <c:pt idx="2">
                  <c:v>42614</c:v>
                </c:pt>
                <c:pt idx="3">
                  <c:v>42795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34592</c:v>
                </c:pt>
                <c:pt idx="1">
                  <c:v>34914</c:v>
                </c:pt>
                <c:pt idx="2">
                  <c:v>34495</c:v>
                </c:pt>
                <c:pt idx="3">
                  <c:v>33921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3F-4FE0-B220-293AE64E9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34880"/>
        <c:axId val="43053056"/>
      </c:barChart>
      <c:catAx>
        <c:axId val="43034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53056"/>
        <c:crossesAt val="0"/>
        <c:auto val="0"/>
        <c:lblAlgn val="ctr"/>
        <c:lblOffset val="100"/>
        <c:noMultiLvlLbl val="1"/>
      </c:catAx>
      <c:valAx>
        <c:axId val="43053056"/>
        <c:scaling>
          <c:orientation val="minMax"/>
          <c:max val="42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4880"/>
        <c:crossesAt val="42248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D6DF-BC45-450B-9063-F06FCD137FA9}" type="datetimeFigureOut">
              <a:rPr lang="en-GB" smtClean="0"/>
              <a:t>28/10/2017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2989-1BC7-49EF-90E4-9D73382B4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3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NHS standard contract changes:</a:t>
            </a:r>
            <a:endParaRPr lang="en-GB" dirty="0"/>
          </a:p>
          <a:p>
            <a:r>
              <a:rPr lang="en-GB" b="1" dirty="0"/>
              <a:t>2016/2017</a:t>
            </a:r>
            <a:endParaRPr lang="en-GB" dirty="0"/>
          </a:p>
          <a:p>
            <a:pPr lvl="0"/>
            <a:r>
              <a:rPr lang="en-GB" dirty="0"/>
              <a:t>Referrals - Hospitals to stop asking GPs to re-refer DNA appointments; - Hospital to make internal referrals for related problem and not ask GP to re-refer</a:t>
            </a:r>
          </a:p>
          <a:p>
            <a:pPr lvl="0"/>
            <a:r>
              <a:rPr lang="en-GB" dirty="0"/>
              <a:t>Communication with the patient and fit notes - Hospital to follow up investigations and inform patient</a:t>
            </a:r>
          </a:p>
          <a:p>
            <a:pPr lvl="0"/>
            <a:r>
              <a:rPr lang="en-GB" dirty="0"/>
              <a:t>Discharge summaries - Discharge summaries within 24 hours</a:t>
            </a:r>
          </a:p>
          <a:p>
            <a:pPr lvl="0"/>
            <a:r>
              <a:rPr lang="en-GB" dirty="0"/>
              <a:t>Clinic letters - Clinic letters within 14 days</a:t>
            </a:r>
          </a:p>
          <a:p>
            <a:pPr lvl="0"/>
            <a:r>
              <a:rPr lang="en-GB" dirty="0"/>
              <a:t>Drugs - Adequate supply drugs on discharge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2017/2018</a:t>
            </a:r>
            <a:endParaRPr lang="en-GB" dirty="0"/>
          </a:p>
          <a:p>
            <a:pPr lvl="0"/>
            <a:r>
              <a:rPr lang="en-GB" dirty="0"/>
              <a:t>Communication with the patient and fit notes - Hospital to put in place arrangements for handling patient queries (from patients and GPs); - Hospital to issue fit notes to patients where needed</a:t>
            </a:r>
          </a:p>
          <a:p>
            <a:pPr lvl="0"/>
            <a:r>
              <a:rPr lang="en-GB" dirty="0"/>
              <a:t>Discharge summaries - Discharge summaries from A&amp;E within 24 hrs and direct electronic</a:t>
            </a:r>
          </a:p>
          <a:p>
            <a:pPr lvl="0"/>
            <a:r>
              <a:rPr lang="en-GB" dirty="0"/>
              <a:t>transmission from Oct 2018</a:t>
            </a:r>
          </a:p>
          <a:p>
            <a:pPr lvl="0"/>
            <a:r>
              <a:rPr lang="en-GB" dirty="0"/>
              <a:t>Clinic letters - Clinic letters within 10 days (April 2017) and 7 days (April 2018) and move to electronic transmission using structured clinical headings (Oct 2018)</a:t>
            </a:r>
          </a:p>
          <a:p>
            <a:pPr lvl="0"/>
            <a:r>
              <a:rPr lang="en-GB" dirty="0"/>
              <a:t>Drugs - Hospitals to provide medication following clinic attendance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05A32-A2A2-4228-8187-2A73A836B81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301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4F72-B667-724A-817B-C8D52BA16B5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22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44F72-B667-724A-817B-C8D52BA16B5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35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6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8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42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704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42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6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3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1175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3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35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21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4831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52" y="1718734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685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4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865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4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17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6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2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7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41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55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1665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933"/>
              </a:lnSpc>
              <a:spcAft>
                <a:spcPts val="800"/>
              </a:spcAft>
              <a:defRPr sz="2667"/>
            </a:lvl1pPr>
            <a:lvl2pPr>
              <a:lnSpc>
                <a:spcPts val="2400"/>
              </a:lnSpc>
              <a:spcAft>
                <a:spcPts val="800"/>
              </a:spcAft>
              <a:defRPr sz="2400"/>
            </a:lvl2pPr>
            <a:lvl3pPr>
              <a:lnSpc>
                <a:spcPts val="2400"/>
              </a:lnSpc>
              <a:spcAft>
                <a:spcPts val="800"/>
              </a:spcAft>
              <a:defRPr sz="2400"/>
            </a:lvl3pPr>
            <a:lvl4pPr>
              <a:lnSpc>
                <a:spcPts val="2400"/>
              </a:lnSpc>
              <a:spcAft>
                <a:spcPts val="800"/>
              </a:spcAft>
              <a:defRPr sz="2400"/>
            </a:lvl4pPr>
            <a:lvl5pPr>
              <a:lnSpc>
                <a:spcPts val="2400"/>
              </a:lnSpc>
              <a:spcAft>
                <a:spcPts val="8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4" y="1607300"/>
            <a:ext cx="724887" cy="185301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6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7191509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6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7"/>
            <a:ext cx="9396955" cy="4083188"/>
          </a:xfrm>
        </p:spPr>
        <p:txBody>
          <a:bodyPr numCol="2" spcCol="383990"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202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rtlCol="0" anchor="ctr"/>
          <a:lstStyle/>
          <a:p>
            <a:pPr algn="ctr" defTabSz="81276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03" y="508941"/>
            <a:ext cx="618068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90" y="656004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76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06290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71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4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8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8" y="341832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86" y="1607297"/>
            <a:ext cx="149724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31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33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660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33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84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9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6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8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6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68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05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9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41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5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92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4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12" y="1607297"/>
            <a:ext cx="76552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98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10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61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6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33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667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76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33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4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2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6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7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6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1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9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79" y="1607297"/>
            <a:ext cx="1176000" cy="187395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4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41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6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64284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9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26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25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8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33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667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0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33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6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3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6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23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4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41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6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475460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7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2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8" y="341832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8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204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33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38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33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3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33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667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6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38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31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6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42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6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690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76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90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41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5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18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7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690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85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05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33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4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933"/>
              </a:lnSpc>
              <a:spcAft>
                <a:spcPts val="800"/>
              </a:spcAft>
              <a:defRPr sz="2667"/>
            </a:lvl1pPr>
            <a:lvl2pPr>
              <a:lnSpc>
                <a:spcPts val="2400"/>
              </a:lnSpc>
              <a:spcAft>
                <a:spcPts val="800"/>
              </a:spcAft>
              <a:defRPr sz="2400"/>
            </a:lvl2pPr>
            <a:lvl3pPr>
              <a:lnSpc>
                <a:spcPts val="2400"/>
              </a:lnSpc>
              <a:spcAft>
                <a:spcPts val="800"/>
              </a:spcAft>
              <a:defRPr sz="2400"/>
            </a:lvl3pPr>
            <a:lvl4pPr>
              <a:lnSpc>
                <a:spcPts val="2400"/>
              </a:lnSpc>
              <a:spcAft>
                <a:spcPts val="800"/>
              </a:spcAft>
              <a:defRPr sz="2400"/>
            </a:lvl4pPr>
            <a:lvl5pPr>
              <a:lnSpc>
                <a:spcPts val="2400"/>
              </a:lnSpc>
              <a:spcAft>
                <a:spcPts val="8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07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7191509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6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44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7"/>
            <a:ext cx="9396955" cy="4083188"/>
          </a:xfrm>
        </p:spPr>
        <p:txBody>
          <a:bodyPr numCol="2" spcCol="383990"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1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6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3" y="1727202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08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6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rtlCol="0" anchor="ctr"/>
          <a:lstStyle/>
          <a:p>
            <a:pPr algn="ctr" defTabSz="81276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9" y="508941"/>
            <a:ext cx="618068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90" y="656002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76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995736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62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8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3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6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7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8" y="341828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71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58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566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688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95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209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1895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0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33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219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33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667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319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33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895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22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341832"/>
            <a:ext cx="7195469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3104545"/>
            <a:ext cx="6976993" cy="263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23" y="509375"/>
            <a:ext cx="1423975" cy="509108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49" y="5525938"/>
            <a:ext cx="631855" cy="63185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389" y="656005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415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l" defTabSz="609585" rtl="0" eaLnBrk="1" latinLnBrk="0" hangingPunct="1">
        <a:lnSpc>
          <a:spcPts val="6400"/>
        </a:lnSpc>
        <a:spcBef>
          <a:spcPct val="0"/>
        </a:spcBef>
        <a:buNone/>
        <a:defRPr sz="6133" kern="1200" spc="-67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400"/>
        </a:lnSpc>
        <a:spcBef>
          <a:spcPts val="0"/>
        </a:spcBef>
        <a:buFont typeface="Arial"/>
        <a:buChar char="•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400"/>
        </a:lnSpc>
        <a:spcBef>
          <a:spcPts val="0"/>
        </a:spcBef>
        <a:buFont typeface="Arial"/>
        <a:buChar char="–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09585" rtl="0" eaLnBrk="1" latinLnBrk="0" hangingPunct="1">
        <a:lnSpc>
          <a:spcPts val="2400"/>
        </a:lnSpc>
        <a:spcBef>
          <a:spcPts val="0"/>
        </a:spcBef>
        <a:buFont typeface="Arial"/>
        <a:buNone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7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21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0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143" indent="-311143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751" indent="-304792" algn="l" defTabSz="721766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844" indent="-30691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3" y="435904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55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844" indent="-306910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rtlCol="0" anchor="ctr"/>
          <a:lstStyle/>
          <a:p>
            <a:pPr algn="ctr" defTabSz="81276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7" y="435904"/>
            <a:ext cx="7191511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8" y="1675647"/>
            <a:ext cx="6976993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03" y="508719"/>
            <a:ext cx="618068" cy="2214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7390" y="656004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76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91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39"/>
            <a:ext cx="3859345" cy="1642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pPr defTabSz="812760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812760"/>
              <a:t>28 October, 2017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/>
  <p:txStyles>
    <p:titleStyle>
      <a:lvl1pPr algn="l" defTabSz="609570" rtl="0" eaLnBrk="1" latinLnBrk="0" hangingPunct="1">
        <a:lnSpc>
          <a:spcPts val="4533"/>
        </a:lnSpc>
        <a:spcBef>
          <a:spcPct val="0"/>
        </a:spcBef>
        <a:buNone/>
        <a:defRPr sz="4267" kern="1200" spc="-68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lnSpc>
          <a:spcPts val="2400"/>
        </a:lnSpc>
        <a:spcBef>
          <a:spcPts val="800"/>
        </a:spcBef>
        <a:spcAft>
          <a:spcPts val="800"/>
        </a:spcAft>
        <a:buFont typeface="Arial"/>
        <a:buNone/>
        <a:defRPr sz="2133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Arial"/>
        <a:buNone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135" indent="-311135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735" indent="-304784" algn="l" defTabSz="72174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821" indent="-306902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3" y="435904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5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4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143" indent="-311143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751" indent="-304792" algn="l" defTabSz="721766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844" indent="-30691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3" y="435904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6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844" indent="-306910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3" y="435904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6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28 October, 2017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844" indent="-306910" algn="l" defTabSz="60958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3" y="435904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6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5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28 October,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267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143" indent="-311143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751" indent="-304792" algn="l" defTabSz="721766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844" indent="-30691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667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56" tIns="81277" rIns="162556" bIns="81277" rtlCol="0" anchor="ctr"/>
          <a:lstStyle/>
          <a:p>
            <a:pPr algn="ctr" defTabSz="81276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7" y="435900"/>
            <a:ext cx="7191511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8" y="1675647"/>
            <a:ext cx="6976993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9" y="508719"/>
            <a:ext cx="618068" cy="2214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7390" y="656002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76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78" y="6379131"/>
            <a:ext cx="341487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70" rtl="0" eaLnBrk="1" latinLnBrk="0" hangingPunct="1">
              <a:defRPr lang="en-GB" sz="1067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39"/>
            <a:ext cx="3859345" cy="16421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latin typeface="Calibri"/>
                <a:cs typeface="Calibri"/>
              </a:defRPr>
            </a:lvl1pPr>
          </a:lstStyle>
          <a:p>
            <a:pPr defTabSz="812760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812760"/>
              <a:t>28 October, 2017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/>
  <p:txStyles>
    <p:titleStyle>
      <a:lvl1pPr algn="l" defTabSz="609570" rtl="0" eaLnBrk="1" latinLnBrk="0" hangingPunct="1">
        <a:lnSpc>
          <a:spcPts val="4533"/>
        </a:lnSpc>
        <a:spcBef>
          <a:spcPct val="0"/>
        </a:spcBef>
        <a:buNone/>
        <a:defRPr sz="4267" kern="1200" spc="-68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70" rtl="0" eaLnBrk="1" latinLnBrk="0" hangingPunct="1">
        <a:lnSpc>
          <a:spcPts val="2400"/>
        </a:lnSpc>
        <a:spcBef>
          <a:spcPts val="800"/>
        </a:spcBef>
        <a:spcAft>
          <a:spcPts val="800"/>
        </a:spcAft>
        <a:buFont typeface="Arial"/>
        <a:buNone/>
        <a:defRPr sz="2133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Arial"/>
        <a:buNone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135" indent="-311135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735" indent="-304784" algn="l" defTabSz="72174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821" indent="-306902" algn="l" defTabSz="609570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defRPr sz="1867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341821"/>
            <a:ext cx="7195469" cy="1661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35"/>
            <a:ext cx="618067" cy="220975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9127"/>
            <a:ext cx="341485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067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5667"/>
            <a:ext cx="3859345" cy="1641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067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28 October, 2017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21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7000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/>
  <p:txStyles>
    <p:titleStyle>
      <a:lvl1pPr algn="l" defTabSz="609585" rtl="0" eaLnBrk="1" latinLnBrk="0" hangingPunct="1">
        <a:lnSpc>
          <a:spcPts val="6400"/>
        </a:lnSpc>
        <a:spcBef>
          <a:spcPct val="0"/>
        </a:spcBef>
        <a:buNone/>
        <a:defRPr sz="6133" kern="1200" spc="-67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ts val="2400"/>
        </a:lnSpc>
        <a:spcBef>
          <a:spcPts val="0"/>
        </a:spcBef>
        <a:buFont typeface="Arial"/>
        <a:buNone/>
        <a:defRPr sz="2133" kern="1200" spc="-27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609585" rtl="0" eaLnBrk="1" latinLnBrk="0" hangingPunct="1">
        <a:lnSpc>
          <a:spcPts val="2400"/>
        </a:lnSpc>
        <a:spcBef>
          <a:spcPts val="0"/>
        </a:spcBef>
        <a:buFont typeface="Arial"/>
        <a:buNone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2pPr>
      <a:lvl3pPr marL="311143" indent="-311143" algn="l" defTabSz="609585" rtl="0" eaLnBrk="1" latinLnBrk="0" hangingPunct="1">
        <a:lnSpc>
          <a:spcPts val="2400"/>
        </a:lnSpc>
        <a:spcBef>
          <a:spcPts val="0"/>
        </a:spcBef>
        <a:buFont typeface="Arial"/>
        <a:buChar char="•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3pPr>
      <a:lvl4pPr marL="630751" indent="-304792" algn="l" defTabSz="721766" rtl="0" eaLnBrk="1" latinLnBrk="0" hangingPunct="1">
        <a:lnSpc>
          <a:spcPts val="2400"/>
        </a:lnSpc>
        <a:spcBef>
          <a:spcPts val="0"/>
        </a:spcBef>
        <a:buFont typeface="Arial"/>
        <a:buChar char="–"/>
        <a:tabLst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09585" rtl="0" eaLnBrk="1" latinLnBrk="0" hangingPunct="1">
        <a:lnSpc>
          <a:spcPts val="2400"/>
        </a:lnSpc>
        <a:spcBef>
          <a:spcPts val="0"/>
        </a:spcBef>
        <a:buFont typeface="Arial"/>
        <a:buNone/>
        <a:defRPr sz="2133" kern="1200" spc="-27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.uk/url?sa=i&amp;rct=j&amp;q=&amp;esrc=s&amp;source=images&amp;cd=&amp;cad=rja&amp;uact=8&amp;ved=0ahUKEwjClNan_OvNAhWGOsAKHRPvDKcQjRwIBw&amp;url=http://www.bbc.co.uk/news/health-35527318&amp;psig=AFQjCNF_-r7NyHy4pAs2Byg-0weBTOUxiA&amp;ust=1468345741422141" TargetMode="External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6" y="4200949"/>
            <a:ext cx="5741288" cy="1836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Richard Vautrey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Chair, BMA GP committee England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341822"/>
            <a:ext cx="5771984" cy="3252228"/>
          </a:xfrm>
        </p:spPr>
        <p:txBody>
          <a:bodyPr/>
          <a:lstStyle/>
          <a:p>
            <a:r>
              <a:rPr lang="en-GB" sz="4267" b="1" dirty="0">
                <a:latin typeface="Calibri" panose="020F0502020204030204" pitchFamily="34" charset="0"/>
                <a:cs typeface="Calibri" panose="020F0502020204030204" pitchFamily="34" charset="0"/>
              </a:rPr>
              <a:t>Delivering a sustainable future for General Practice </a:t>
            </a:r>
            <a:r>
              <a:rPr lang="en-GB" sz="5333" dirty="0"/>
              <a:t>	</a:t>
            </a:r>
            <a:br>
              <a:rPr lang="en-GB" sz="5333" dirty="0"/>
            </a:br>
            <a:endParaRPr lang="en-GB" sz="5333" b="1" dirty="0"/>
          </a:p>
        </p:txBody>
      </p:sp>
    </p:spTree>
    <p:extLst>
      <p:ext uri="{BB962C8B-B14F-4D97-AF65-F5344CB8AC3E}">
        <p14:creationId xmlns:p14="http://schemas.microsoft.com/office/powerpoint/2010/main" val="1654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048" y="332876"/>
            <a:ext cx="5871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6600" b="1" kern="0" dirty="0">
                <a:solidFill>
                  <a:schemeClr val="bg1"/>
                </a:solidFill>
              </a:rPr>
              <a:t>Workforce</a:t>
            </a:r>
          </a:p>
        </p:txBody>
      </p:sp>
    </p:spTree>
    <p:extLst>
      <p:ext uri="{BB962C8B-B14F-4D97-AF65-F5344CB8AC3E}">
        <p14:creationId xmlns:p14="http://schemas.microsoft.com/office/powerpoint/2010/main" val="13257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2" y="253024"/>
            <a:ext cx="7191509" cy="658425"/>
          </a:xfrm>
        </p:spPr>
        <p:txBody>
          <a:bodyPr/>
          <a:lstStyle/>
          <a:p>
            <a:r>
              <a:rPr lang="en-GB" dirty="0"/>
              <a:t>GP Forward View - workforce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906" y="963961"/>
            <a:ext cx="11556471" cy="4490075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5,000 extra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doctors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 working in general practice by 2020/21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Increase GP training recruitment to 3,250 a year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500 GPs returning through improving Retainer Scheme and Induction and Refresher (I&amp;R) Scheme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£112m (in addition to the existing £31 million) for clinical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pharmacists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,  leading to a further 1500 pharmacists in addition to the current 470 in general practice by 2020 (one pharmacist per 30,000 population).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3,000 practice-based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mental health therapists 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by 2020 – therapist for every 2-3 typically sized practices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£15m for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practice nurse 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development, over £50m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reception, admin staff and practice manager 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development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1000 </a:t>
            </a:r>
            <a:r>
              <a:rPr lang="en-GB" sz="2133" b="1" dirty="0">
                <a:solidFill>
                  <a:schemeClr val="tx2"/>
                </a:solidFill>
                <a:latin typeface="Calibri Light" panose="020F0302020204030204" pitchFamily="34" charset="0"/>
              </a:rPr>
              <a:t>physician associates </a:t>
            </a:r>
            <a:r>
              <a:rPr lang="en-GB" sz="2133" dirty="0">
                <a:solidFill>
                  <a:schemeClr val="tx2"/>
                </a:solidFill>
                <a:latin typeface="Calibri Light" panose="020F0302020204030204" pitchFamily="34" charset="0"/>
              </a:rPr>
              <a:t>in primary care settings by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80" y="131519"/>
            <a:ext cx="1649037" cy="19408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47" y="2064149"/>
            <a:ext cx="5031495" cy="41334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Next career choice: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Salaried GP 47%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Short-term locum 19%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Long-term locum  18%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Other 12%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Partner 4%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9" y="341836"/>
            <a:ext cx="7170336" cy="9281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GP workforce </a:t>
            </a:r>
            <a:br>
              <a:rPr lang="en-GB" dirty="0"/>
            </a:br>
            <a:r>
              <a:rPr lang="en-GB" sz="3733" dirty="0"/>
              <a:t>London trainee survey 2017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477314"/>
            <a:ext cx="6182784" cy="45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4724" y="954821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Factors affecting job choice</a:t>
            </a:r>
          </a:p>
        </p:txBody>
      </p:sp>
    </p:spTree>
    <p:extLst>
      <p:ext uri="{BB962C8B-B14F-4D97-AF65-F5344CB8AC3E}">
        <p14:creationId xmlns:p14="http://schemas.microsoft.com/office/powerpoint/2010/main" val="1252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399" y="1508761"/>
            <a:ext cx="10624575" cy="4083188"/>
          </a:xfrm>
        </p:spPr>
        <p:txBody>
          <a:bodyPr/>
          <a:lstStyle/>
          <a:p>
            <a:pPr lvl="2" indent="0">
              <a:lnSpc>
                <a:spcPct val="8000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reality (excluding locums):</a:t>
            </a:r>
          </a:p>
          <a:p>
            <a:pPr lvl="2" indent="0">
              <a:lnSpc>
                <a:spcPct val="80000"/>
              </a:lnSpc>
              <a:buNone/>
            </a:pPr>
            <a:endParaRPr lang="en-GB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indent="0">
              <a:lnSpc>
                <a:spcPct val="80000"/>
              </a:lnSpc>
              <a:buNone/>
            </a:pPr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March 2017 – June 2017</a:t>
            </a:r>
          </a:p>
          <a:p>
            <a:pPr marL="1532428" lvl="4" indent="-60958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39,884 GPs, an increase of 224 (0.6%) from 39,660</a:t>
            </a:r>
          </a:p>
          <a:p>
            <a:pPr marL="1532428" lvl="4" indent="-60958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33,236 FTE GPs, an increase of 263 (0.8%) from 32,972</a:t>
            </a:r>
          </a:p>
          <a:p>
            <a:pPr lvl="4" indent="0">
              <a:lnSpc>
                <a:spcPct val="80000"/>
              </a:lnSpc>
              <a:buNone/>
            </a:pPr>
            <a:endParaRPr lang="en-GB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indent="0">
              <a:lnSpc>
                <a:spcPct val="80000"/>
              </a:lnSpc>
              <a:buNone/>
            </a:pPr>
            <a:r>
              <a:rPr lang="en-GB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March 2016 – March 2017</a:t>
            </a:r>
          </a:p>
          <a:p>
            <a:pPr marL="1380032" lvl="4" indent="-457189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FTE GPs fell by 1252 (-3.7%)</a:t>
            </a:r>
          </a:p>
          <a:p>
            <a:pPr marL="1380032" lvl="4" indent="-457189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FTE consultants rose by 1465 (3.4%) to 45,096</a:t>
            </a:r>
          </a:p>
          <a:p>
            <a:pPr marL="1380032" lvl="4" indent="-457189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doctors in training rose by 843 (1.7% )to 50,969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9" y="341832"/>
            <a:ext cx="6980683" cy="1166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GP Workforce - </a:t>
            </a:r>
            <a:r>
              <a:rPr lang="en-GB" sz="4270" dirty="0">
                <a:solidFill>
                  <a:srgbClr val="13316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5000 more GPs?</a:t>
            </a:r>
            <a:br>
              <a:rPr lang="en-GB" sz="4270" dirty="0">
                <a:solidFill>
                  <a:srgbClr val="13316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4270" dirty="0"/>
          </a:p>
        </p:txBody>
      </p:sp>
    </p:spTree>
    <p:extLst>
      <p:ext uri="{BB962C8B-B14F-4D97-AF65-F5344CB8AC3E}">
        <p14:creationId xmlns:p14="http://schemas.microsoft.com/office/powerpoint/2010/main" val="32513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 workforce numbers</a:t>
            </a:r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503238" y="1668463"/>
          <a:ext cx="11191875" cy="41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8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Workforce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135" y="1461890"/>
            <a:ext cx="9441997" cy="4083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school expansion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25% increase in medical student places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Priority for general practice and psychiatry recruitment</a:t>
            </a:r>
          </a:p>
          <a:p>
            <a:pPr>
              <a:lnSpc>
                <a:spcPct val="100000"/>
              </a:lnSpc>
            </a:pPr>
            <a:endParaRPr lang="en-GB" sz="2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Targeted enhanced recruitment scheme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£20,000 salary supplement to recruit GP trainees to hard to recruit areas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 –  126 offered with 109 places filled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Expansion of scheme to cover 200 places in 2018</a:t>
            </a:r>
          </a:p>
        </p:txBody>
      </p:sp>
    </p:spTree>
    <p:extLst>
      <p:ext uri="{BB962C8B-B14F-4D97-AF65-F5344CB8AC3E}">
        <p14:creationId xmlns:p14="http://schemas.microsoft.com/office/powerpoint/2010/main" val="42867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319355"/>
            <a:ext cx="9425231" cy="658425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Induction and refresher scheme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1094321"/>
            <a:ext cx="10491033" cy="4449987"/>
          </a:xfrm>
        </p:spPr>
        <p:txBody>
          <a:bodyPr/>
          <a:lstStyle/>
          <a:p>
            <a:pPr marL="920728" lvl="2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Increased monthly bursary for doctors from £2,300 to £3,500</a:t>
            </a:r>
          </a:p>
          <a:p>
            <a:pPr marL="920728" lvl="2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£1,250 to assist with indemnity &amp; £464 for GMC membership and DBS fees</a:t>
            </a:r>
          </a:p>
          <a:p>
            <a:pPr marL="920728" lvl="2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Removal of assessment fees for first time applicants (worth up to £1,000)</a:t>
            </a:r>
          </a:p>
          <a:p>
            <a:pPr marL="920728" lvl="2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R</a:t>
            </a:r>
            <a:r>
              <a:rPr lang="en-GB" sz="2400" dirty="0">
                <a:latin typeface="+mn-lt"/>
              </a:rPr>
              <a:t>eduction in length of placements for those scoring the highest bands</a:t>
            </a:r>
          </a:p>
          <a:p>
            <a:pPr marL="920728" lvl="2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Reduction of around 20% in number of applicants sitting the simulated surgery</a:t>
            </a:r>
          </a:p>
          <a:p>
            <a:pPr marL="920728" lvl="2" indent="-60958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Increased frequency of the MCQ assessments to every six weeks (from every three months).</a:t>
            </a:r>
            <a:endParaRPr lang="en-GB" sz="2400" dirty="0">
              <a:latin typeface="+mn-lt"/>
              <a:cs typeface="Calibri Light" panose="020F0302020204030204" pitchFamily="34" charset="0"/>
            </a:endParaRPr>
          </a:p>
          <a:p>
            <a:pPr marL="920728" lvl="2" indent="-60958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n-lt"/>
              <a:cs typeface="Calibri Light" panose="020F0302020204030204" pitchFamily="34" charset="0"/>
            </a:endParaRPr>
          </a:p>
          <a:p>
            <a:pPr lvl="2" indent="0">
              <a:spcAft>
                <a:spcPts val="0"/>
              </a:spcAft>
              <a:buNone/>
            </a:pPr>
            <a:r>
              <a:rPr lang="en-GB" sz="2400" b="1" u="sng" dirty="0">
                <a:latin typeface="+mn-lt"/>
                <a:cs typeface="Calibri Light" panose="020F0302020204030204" pitchFamily="34" charset="0"/>
              </a:rPr>
              <a:t>June 2017 </a:t>
            </a:r>
          </a:p>
          <a:p>
            <a:pPr marL="1532429" lvl="4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489 applied to join I&amp;R</a:t>
            </a:r>
          </a:p>
          <a:p>
            <a:pPr marL="1532429" lvl="4" indent="-609585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120 completed and able to practice without conditions</a:t>
            </a:r>
          </a:p>
          <a:p>
            <a:pPr marL="1532429" lvl="4" indent="-60958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183 currently on scheme</a:t>
            </a:r>
          </a:p>
          <a:p>
            <a:pPr lvl="4" indent="0">
              <a:spcAft>
                <a:spcPts val="0"/>
              </a:spcAft>
              <a:buNone/>
            </a:pPr>
            <a:endParaRPr lang="en-GB" sz="2400" dirty="0">
              <a:latin typeface="+mn-lt"/>
              <a:cs typeface="Calibri Light" panose="020F0302020204030204" pitchFamily="34" charset="0"/>
            </a:endParaRPr>
          </a:p>
          <a:p>
            <a:pPr lvl="2" indent="0">
              <a:spcAft>
                <a:spcPts val="0"/>
              </a:spcAft>
              <a:buNone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*</a:t>
            </a:r>
            <a:r>
              <a:rPr lang="en-GB" sz="2400" i="1" dirty="0">
                <a:latin typeface="+mn-lt"/>
                <a:cs typeface="Calibri Light" panose="020F0302020204030204" pitchFamily="34" charset="0"/>
              </a:rPr>
              <a:t>Further review of scheme expected this autumn</a:t>
            </a:r>
          </a:p>
          <a:p>
            <a:endParaRPr lang="en-GB" sz="4000" dirty="0"/>
          </a:p>
          <a:p>
            <a:endParaRPr lang="en-GB" sz="4000" dirty="0"/>
          </a:p>
          <a:p>
            <a:pPr marL="920728" lvl="2" indent="-609585">
              <a:buFont typeface="Arial" panose="020B0604020202020204" pitchFamily="34" charset="0"/>
              <a:buChar char="•"/>
            </a:pPr>
            <a:endParaRPr lang="en-GB" sz="2400" dirty="0">
              <a:latin typeface="+mn-lt"/>
              <a:cs typeface="Calibri Light" panose="020F0302020204030204" pitchFamily="34" charset="0"/>
            </a:endParaRPr>
          </a:p>
          <a:p>
            <a:endParaRPr lang="en-GB" sz="4000" dirty="0"/>
          </a:p>
          <a:p>
            <a:pPr marL="920728" lvl="2" indent="-609585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4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GP Retention Scheme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6" y="1297835"/>
            <a:ext cx="9441997" cy="408318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GPs considering leaving or have left general practice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Retained GPs receive an annual professional expenses supplement of £1,000 to £4,000 dependent on number of sessions they do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£76.92 per session (up to 4 per week)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now need to look for ways to support the retention of GP partners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 Career Plus pilots </a:t>
            </a:r>
          </a:p>
          <a:p>
            <a:pPr marL="65404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testing different approaches to retaining older GPs in 11 localities</a:t>
            </a:r>
          </a:p>
          <a:p>
            <a:pPr marL="654043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interim reports soon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6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GP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1442564"/>
            <a:ext cx="10234668" cy="4083188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  <a:cs typeface="Calibri Light" panose="020F0302020204030204" pitchFamily="34" charset="0"/>
              </a:rPr>
              <a:t>Increased target for international recruitment from 500 to 2000 doctors by 2020.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Expanding current recruitment programme from the European Economic Area (EEA)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tx2"/>
                </a:solidFill>
                <a:latin typeface="+mn-lt"/>
              </a:rPr>
              <a:t>Framework Agreement of International Recruitment Providers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to identify potential overseas doctors and support them through recruitment process.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Establishing a </a:t>
            </a:r>
            <a:r>
              <a:rPr lang="en-GB" sz="2400" i="1" dirty="0">
                <a:solidFill>
                  <a:schemeClr val="tx2"/>
                </a:solidFill>
                <a:latin typeface="+mn-lt"/>
              </a:rPr>
              <a:t>GP International Recruitment Office 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to coordinate the recruitment, support for, and relocation of recruited doctors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Encouraging current IMGs to consider applying for GP training places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NHS England to be the proxy employer for visa sponsorship purposes, removing the burden from local practices to negotiate with the Home Office</a:t>
            </a:r>
            <a:endParaRPr lang="en-GB" sz="2400" dirty="0">
              <a:solidFill>
                <a:schemeClr val="tx2"/>
              </a:solidFill>
              <a:latin typeface="+mn-lt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59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Pharmacists in General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3" y="1344706"/>
            <a:ext cx="9425230" cy="4414128"/>
          </a:xfrm>
        </p:spPr>
        <p:txBody>
          <a:bodyPr/>
          <a:lstStyle/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July 2015 – pilot as part of General Practice Workforce 10 Point Plan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£112 million co-funding programme started January 2017 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Practices receive partial, tapered funding for 3 years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1061 practices, (covering nearly 18.5 million patients) were approved in the first two waves of applications 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Third wave closed at end of September 2017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520 WTE clinical pharmacists in over 1,790 GP practices (when combined with the numbers from the pilot)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+mj-lt"/>
              <a:cs typeface="Calibri Light" panose="020F0302020204030204" pitchFamily="34" charset="0"/>
            </a:endParaRPr>
          </a:p>
          <a:p>
            <a:pPr marL="654043" lvl="2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  <a:latin typeface="+mj-lt"/>
                <a:cs typeface="Calibri Light" panose="020F0302020204030204" pitchFamily="34" charset="0"/>
              </a:rPr>
              <a:t>We need sustainable funding for a genuine workforce expansion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2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42" y="424018"/>
            <a:ext cx="11081050" cy="904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>
                <a:latin typeface="+mn-lt"/>
                <a:cs typeface="Calibri" panose="020F0502020204030204" pitchFamily="34" charset="0"/>
              </a:rPr>
              <a:t>Recognition of the problem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  <a:cs typeface="Calibri" panose="020F0502020204030204" pitchFamily="34" charset="0"/>
              </a:rPr>
              <a:t>NHS Five Year Forward View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October 2014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i="1" dirty="0"/>
              <a:t> </a:t>
            </a:r>
            <a:endParaRPr lang="en-GB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2" y="1968710"/>
            <a:ext cx="9098560" cy="4039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</a:rPr>
              <a:t>“General practice, with its registered list and everyone having access to a family doctor, is one of the great strengths of the NHS, but it is under severe strain”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</a:rPr>
              <a:t>“Primary care services have been under-resourced compared to hospitals. So over the next five years we will invest more in primary care”</a:t>
            </a:r>
          </a:p>
          <a:p>
            <a:endParaRPr lang="en-GB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864" r="7641"/>
          <a:stretch/>
        </p:blipFill>
        <p:spPr bwMode="auto">
          <a:xfrm>
            <a:off x="9221189" y="2674808"/>
            <a:ext cx="2630710" cy="262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300429"/>
            <a:ext cx="9425231" cy="658425"/>
          </a:xfrm>
        </p:spPr>
        <p:txBody>
          <a:bodyPr/>
          <a:lstStyle/>
          <a:p>
            <a:r>
              <a:rPr lang="en-GB" dirty="0"/>
              <a:t>Other GPFV workforce commitments 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63" y="1276626"/>
            <a:ext cx="10651375" cy="448421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GB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Mental health therapists</a:t>
            </a:r>
          </a:p>
          <a:p>
            <a:pPr marL="768331" lvl="2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 Light" panose="020F0302020204030204" pitchFamily="34" charset="0"/>
              </a:rPr>
              <a:t>Extra 3000 in primary care to expand IAPT programme by 2020</a:t>
            </a:r>
            <a:endParaRPr lang="en-GB" sz="2400" dirty="0">
              <a:latin typeface="+mn-lt"/>
            </a:endParaRPr>
          </a:p>
          <a:p>
            <a:pPr marL="768331" lvl="2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Majority of expansion will be new integrated services </a:t>
            </a:r>
          </a:p>
          <a:p>
            <a:pPr marL="768331" lvl="2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Employed by existing IAPT providers but based in general practices or within primary care based teams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endParaRPr lang="en-GB" sz="2133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Physicians Associates</a:t>
            </a:r>
          </a:p>
          <a:p>
            <a:pPr marL="768343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Consultation on regulation</a:t>
            </a:r>
          </a:p>
        </p:txBody>
      </p:sp>
    </p:spTree>
    <p:extLst>
      <p:ext uri="{BB962C8B-B14F-4D97-AF65-F5344CB8AC3E}">
        <p14:creationId xmlns:p14="http://schemas.microsoft.com/office/powerpoint/2010/main" val="28983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300429"/>
            <a:ext cx="9425231" cy="658425"/>
          </a:xfrm>
        </p:spPr>
        <p:txBody>
          <a:bodyPr/>
          <a:lstStyle/>
          <a:p>
            <a:r>
              <a:rPr lang="en-GB" dirty="0"/>
              <a:t>Other GPFV workforce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3"/>
            <a:ext cx="11222181" cy="4270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 manager development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Calibri Light" panose="020F0302020204030204" pitchFamily="34" charset="0"/>
              </a:rPr>
              <a:t>£6m over 3 years</a:t>
            </a:r>
          </a:p>
          <a:p>
            <a:pPr marL="920728" lvl="2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NHS England are looking to provide funding to support</a:t>
            </a:r>
          </a:p>
          <a:p>
            <a:pPr marL="1532429" lvl="4" indent="-60958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subscriptions to the Practice Manager Network</a:t>
            </a:r>
          </a:p>
          <a:p>
            <a:pPr marL="1532429" lvl="4" indent="-60958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development of best practice resources for GP practice management</a:t>
            </a:r>
          </a:p>
          <a:p>
            <a:pPr marL="1532429" lvl="4" indent="-60958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peer appraisals</a:t>
            </a:r>
          </a:p>
          <a:p>
            <a:pPr marL="1532429" lvl="4" indent="-609585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coaching and mentoring</a:t>
            </a:r>
            <a:endParaRPr lang="en-GB" sz="2000" dirty="0">
              <a:latin typeface="+mn-lt"/>
              <a:cs typeface="Calibri Light" panose="020F0302020204030204" pitchFamily="34" charset="0"/>
            </a:endParaRPr>
          </a:p>
          <a:p>
            <a:pPr marL="920728" lvl="2" indent="-60958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Calibri Light" panose="020F0302020204030204" pitchFamily="34" charset="0"/>
              </a:rPr>
              <a:t>Networking events have been held around the country.</a:t>
            </a:r>
          </a:p>
          <a:p>
            <a:pPr marL="609585" indent="-60958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133" i="1" dirty="0">
              <a:solidFill>
                <a:srgbClr val="13316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Reception and clerical staff </a:t>
            </a:r>
          </a:p>
          <a:p>
            <a:pPr marL="692133" lvl="2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in active signposting and management of clinical correspondence </a:t>
            </a:r>
          </a:p>
          <a:p>
            <a:pPr marL="692133" lvl="2" indent="-3809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£45 million over five years - £5 million allocated in September 2017, followed by £10 million in July 2018</a:t>
            </a:r>
            <a:endParaRPr lang="en-GB" sz="2133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585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048" y="332876"/>
            <a:ext cx="5871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Workload</a:t>
            </a:r>
          </a:p>
        </p:txBody>
      </p:sp>
    </p:spTree>
    <p:extLst>
      <p:ext uri="{BB962C8B-B14F-4D97-AF65-F5344CB8AC3E}">
        <p14:creationId xmlns:p14="http://schemas.microsoft.com/office/powerpoint/2010/main" val="19480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184884"/>
            <a:ext cx="7191509" cy="658425"/>
          </a:xfrm>
        </p:spPr>
        <p:txBody>
          <a:bodyPr/>
          <a:lstStyle/>
          <a:p>
            <a:r>
              <a:rPr lang="en-GB" sz="4270" dirty="0"/>
              <a:t>Managing and reducing workload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0B431D6-C9D1-46B1-8A8C-2978ED73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3" y="961615"/>
            <a:ext cx="11556901" cy="5622635"/>
          </a:xfrm>
        </p:spPr>
        <p:txBody>
          <a:bodyPr/>
          <a:lstStyle/>
          <a:p>
            <a:r>
              <a:rPr lang="en-GB" sz="2000" b="1" dirty="0">
                <a:solidFill>
                  <a:schemeClr val="tx2"/>
                </a:solidFill>
                <a:latin typeface="+mn-lt"/>
              </a:rPr>
              <a:t>The UK population is projected to reach 70 million by mid-2027</a:t>
            </a:r>
          </a:p>
          <a:p>
            <a:pPr marL="768335" lvl="2" indent="-457200">
              <a:buFontTx/>
              <a:buChar char="-"/>
            </a:pPr>
            <a:r>
              <a:rPr lang="en-GB" sz="2000" dirty="0" smtClean="0"/>
              <a:t>In 2015 11.8m people aged 65+ and 1.5m aged 85+</a:t>
            </a:r>
          </a:p>
          <a:p>
            <a:pPr marL="768335" lvl="2" indent="-457200">
              <a:buFontTx/>
              <a:buChar char="-"/>
            </a:pPr>
            <a:r>
              <a:rPr lang="en-GB" sz="2000" dirty="0"/>
              <a:t>By 2020 </a:t>
            </a:r>
            <a:r>
              <a:rPr lang="en-GB" sz="2000" dirty="0" smtClean="0"/>
              <a:t>increased by – </a:t>
            </a:r>
            <a:r>
              <a:rPr lang="en-GB" sz="2000" dirty="0"/>
              <a:t>1.1 million 65+, over 300,000 85+</a:t>
            </a:r>
          </a:p>
          <a:p>
            <a:pPr marL="768335" lvl="2" indent="-457200">
              <a:buFontTx/>
              <a:buChar char="-"/>
            </a:pPr>
            <a:r>
              <a:rPr lang="en-GB" sz="2000" dirty="0" smtClean="0"/>
              <a:t>By </a:t>
            </a:r>
            <a:r>
              <a:rPr lang="en-GB" sz="2000" dirty="0"/>
              <a:t>2039 </a:t>
            </a:r>
            <a:r>
              <a:rPr lang="en-GB" sz="2000" dirty="0" smtClean="0"/>
              <a:t>increased by – </a:t>
            </a:r>
            <a:r>
              <a:rPr lang="en-GB" sz="2000" dirty="0"/>
              <a:t>9.9 million 75+, 3.6 million 85+</a:t>
            </a:r>
          </a:p>
          <a:p>
            <a:r>
              <a:rPr lang="en-GB" sz="2000" b="1" dirty="0">
                <a:solidFill>
                  <a:schemeClr val="tx2"/>
                </a:solidFill>
                <a:latin typeface="+mn-lt"/>
              </a:rPr>
              <a:t>S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</a:rPr>
              <a:t>ignificant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increases in NHS activity across the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</a:rPr>
              <a:t>UK: </a:t>
            </a:r>
            <a:endParaRPr lang="en-GB" sz="2000" b="1" dirty="0">
              <a:solidFill>
                <a:schemeClr val="tx2"/>
              </a:solidFill>
              <a:latin typeface="+mn-lt"/>
            </a:endParaRPr>
          </a:p>
          <a:p>
            <a:pPr marL="768335" lvl="2" indent="-457200">
              <a:buFontTx/>
              <a:buChar char="-"/>
            </a:pPr>
            <a:r>
              <a:rPr lang="en-GB" sz="2000" dirty="0"/>
              <a:t>C</a:t>
            </a:r>
            <a:r>
              <a:rPr lang="en-GB" sz="2000" dirty="0" smtClean="0"/>
              <a:t>onsultation </a:t>
            </a:r>
            <a:r>
              <a:rPr lang="en-GB" sz="2000" dirty="0"/>
              <a:t>rates for GPs in England rose by 13.6</a:t>
            </a:r>
            <a:r>
              <a:rPr lang="en-GB" sz="2000" dirty="0" smtClean="0"/>
              <a:t>% between </a:t>
            </a:r>
            <a:r>
              <a:rPr lang="en-GB" sz="2000" dirty="0"/>
              <a:t>2007 and 2014  </a:t>
            </a:r>
            <a:r>
              <a:rPr lang="en-GB" sz="2000" dirty="0"/>
              <a:t>(Oxford University, 2016). </a:t>
            </a:r>
            <a:endParaRPr lang="en-GB" sz="2000" dirty="0" smtClean="0"/>
          </a:p>
          <a:p>
            <a:pPr marL="768335" lvl="2" indent="-457200">
              <a:buFontTx/>
              <a:buChar char="-"/>
            </a:pPr>
            <a:r>
              <a:rPr lang="en-GB" sz="2000" dirty="0" smtClean="0"/>
              <a:t>Consultations numbers increased by </a:t>
            </a:r>
            <a:r>
              <a:rPr lang="en-GB" sz="2000" dirty="0"/>
              <a:t>more than 15% between 2010/11 and 2014/15 (Kings Fund 2016). </a:t>
            </a:r>
          </a:p>
          <a:p>
            <a:pPr marL="768335" lvl="2" indent="-457200">
              <a:buFontTx/>
              <a:buChar char="-"/>
            </a:pPr>
            <a:r>
              <a:rPr lang="en-GB" sz="2000" dirty="0"/>
              <a:t>In Scotland consultations rose by 3.9% from 15.6 million to 16.2 million between 2003 and 2013 (ISD, 2013).</a:t>
            </a:r>
          </a:p>
          <a:p>
            <a:pPr marL="768335" lvl="2" indent="-457200">
              <a:spcAft>
                <a:spcPts val="0"/>
              </a:spcAft>
              <a:buFontTx/>
              <a:buChar char="-"/>
            </a:pPr>
            <a:r>
              <a:rPr lang="en-GB" sz="2000" dirty="0"/>
              <a:t>In Northern Ireland, total </a:t>
            </a:r>
            <a:r>
              <a:rPr lang="en-GB" sz="2000" dirty="0" smtClean="0"/>
              <a:t>general practice consultations </a:t>
            </a:r>
            <a:r>
              <a:rPr lang="en-GB" sz="2000" dirty="0"/>
              <a:t>rose from 7.2 million in 2003/04 to 12.7 million in 2013/14 (BMA, 2015). </a:t>
            </a:r>
          </a:p>
          <a:p>
            <a:pPr lvl="2" indent="0">
              <a:spcAft>
                <a:spcPts val="0"/>
              </a:spcAft>
              <a:buNone/>
            </a:pPr>
            <a:endParaRPr lang="en-GB" sz="2000" dirty="0"/>
          </a:p>
          <a:p>
            <a:pPr lvl="1"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</a:rPr>
              <a:t>*There has been no routine public reporting of GP activity data and no standardised national dataset to date – new   NHS England data collections are currently in progress in England.</a:t>
            </a:r>
          </a:p>
          <a:p>
            <a:pPr lvl="2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78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GPs and practices in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1617093"/>
            <a:ext cx="10609335" cy="4083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resilience programme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£16 million committed for 2016/17 &gt; £17.2m spent on 1279 practices</a:t>
            </a:r>
          </a:p>
          <a:p>
            <a:pPr marL="457189" indent="-45718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£8m available in 2017/18</a:t>
            </a:r>
          </a:p>
          <a:p>
            <a:pPr>
              <a:lnSpc>
                <a:spcPct val="100000"/>
              </a:lnSpc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GP Health Service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Launched January 2017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Case load of  846 GP patients by end </a:t>
            </a:r>
            <a:r>
              <a:rPr lang="en-GB" sz="2400">
                <a:latin typeface="Calibri Light" panose="020F0302020204030204" pitchFamily="34" charset="0"/>
                <a:cs typeface="Calibri Light" panose="020F0302020204030204" pitchFamily="34" charset="0"/>
              </a:rPr>
              <a:t>of September 2017 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5"/>
            <a:ext cx="9456340" cy="1121972"/>
          </a:xfrm>
        </p:spPr>
        <p:txBody>
          <a:bodyPr/>
          <a:lstStyle/>
          <a:p>
            <a:r>
              <a:rPr lang="en-GB" dirty="0"/>
              <a:t>Managing and reducing workload:</a:t>
            </a:r>
            <a:br>
              <a:rPr lang="en-GB" dirty="0"/>
            </a:br>
            <a:r>
              <a:rPr lang="en-GB" dirty="0"/>
              <a:t>Primary-secondary care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5" y="1798309"/>
            <a:ext cx="8542200" cy="4083188"/>
          </a:xfrm>
        </p:spPr>
        <p:txBody>
          <a:bodyPr/>
          <a:lstStyle/>
          <a:p>
            <a:pPr marL="609585" indent="-6095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Changes to the standard hospital contract 2015/16 and 2017, for example:</a:t>
            </a:r>
          </a:p>
          <a:p>
            <a:pPr marL="1532429" lvl="4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2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are responsible for providing patients with fit notes</a:t>
            </a:r>
          </a:p>
          <a:p>
            <a:pPr marL="1532429" lvl="4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2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to provide discharge summaries within 24 hours </a:t>
            </a:r>
          </a:p>
          <a:p>
            <a:pPr marL="1532429" lvl="4" indent="-609585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2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to stop asking GPs to re-refer DNA appointments </a:t>
            </a:r>
          </a:p>
          <a:p>
            <a:pPr marL="609585" indent="-609585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Helping practices and LMCs hold CCGs and trusts to account, by providing template letters to report and push back on breaches </a:t>
            </a:r>
          </a:p>
          <a:p>
            <a:pPr marL="609585" indent="-609585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Working with NHS England to communicate changes to trusts and patients (eg new patient facing leaflet)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81" y="1557867"/>
            <a:ext cx="2858114" cy="403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175504"/>
            <a:ext cx="9425231" cy="658425"/>
          </a:xfrm>
        </p:spPr>
        <p:txBody>
          <a:bodyPr/>
          <a:lstStyle/>
          <a:p>
            <a:r>
              <a:rPr lang="en-GB" dirty="0"/>
              <a:t>Managing and reducing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833929"/>
            <a:ext cx="10111022" cy="408318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200" b="1" u="sng" dirty="0">
                <a:solidFill>
                  <a:schemeClr val="tx2"/>
                </a:solidFill>
                <a:latin typeface="Calibri Light"/>
              </a:rPr>
              <a:t>Safe working in general practice and ‘black alerts’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Light"/>
              </a:rPr>
              <a:t>Define a safe workload and how GPs can alert the wider health and care system when workloads breach safe limits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Calibri Light"/>
              </a:rPr>
              <a:t>Create a map of hotspots to show frequency and location of breaches of safe working.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2200" b="1" u="sng" dirty="0">
                <a:solidFill>
                  <a:schemeClr val="tx2"/>
                </a:solidFill>
                <a:latin typeface="Calibri Light"/>
              </a:rPr>
              <a:t>Quality first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 Light"/>
              </a:rPr>
              <a:t>Expand the current suite of resources with renewed guidance templates</a:t>
            </a:r>
          </a:p>
          <a:p>
            <a:pPr lvl="0">
              <a:spcAft>
                <a:spcPts val="1200"/>
              </a:spcAft>
            </a:pPr>
            <a:r>
              <a:rPr lang="en-US" sz="2200" b="1" u="sng" dirty="0">
                <a:solidFill>
                  <a:schemeClr val="tx2"/>
                </a:solidFill>
                <a:latin typeface="Calibri Light"/>
              </a:rPr>
              <a:t>Unresourced work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 Light"/>
              </a:rPr>
              <a:t>Identify all routes of unresourced/unfunded workload to inform discussions on reducing this flow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 Light"/>
              </a:rPr>
              <a:t>Explore developing a ‘get a note from your doctor’ resource for GPs.</a:t>
            </a:r>
          </a:p>
          <a:p>
            <a:pPr lvl="0">
              <a:spcAft>
                <a:spcPts val="1200"/>
              </a:spcAft>
            </a:pPr>
            <a:r>
              <a:rPr lang="en-GB" sz="2200" b="1" u="sng" dirty="0">
                <a:solidFill>
                  <a:schemeClr val="tx2"/>
                </a:solidFill>
                <a:latin typeface="Calibri Light"/>
              </a:rPr>
              <a:t>Selfcare and social prescribing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Calibri Light"/>
              </a:rPr>
              <a:t>Create an online resource featuring good practice examples of self-care and social prescribing.</a:t>
            </a:r>
          </a:p>
        </p:txBody>
      </p:sp>
    </p:spTree>
    <p:extLst>
      <p:ext uri="{BB962C8B-B14F-4D97-AF65-F5344CB8AC3E}">
        <p14:creationId xmlns:p14="http://schemas.microsoft.com/office/powerpoint/2010/main" val="5524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048" y="332876"/>
            <a:ext cx="5871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26613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3"/>
            <a:ext cx="10211567" cy="658424"/>
          </a:xfrm>
        </p:spPr>
        <p:txBody>
          <a:bodyPr/>
          <a:lstStyle/>
          <a:p>
            <a:r>
              <a:rPr lang="en-GB" dirty="0"/>
              <a:t>Delivering new funding – 16/17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1294645"/>
            <a:ext cx="11098708" cy="4420355"/>
          </a:xfrm>
        </p:spPr>
        <p:txBody>
          <a:bodyPr/>
          <a:lstStyle/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Expenses funded and 1% pay uplift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CQC fees - £15m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Indemnity - £33m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Insurance contributions - £56m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Superannuation - £14m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to V&amp;I </a:t>
            </a:r>
            <a:r>
              <a:rPr lang="en-GB" sz="2667" spc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IoS</a:t>
            </a: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fee from £7.64 to £9.80 - £30m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Increased QOF point value (CPI adjustment) - £14m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£220m - more than double 2015/16 investment and seven times 2014/15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667" spc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£102m for population growth and local schemes</a:t>
            </a:r>
          </a:p>
          <a:p>
            <a:pPr marL="264576">
              <a:lnSpc>
                <a:spcPct val="100000"/>
              </a:lnSpc>
              <a:spcAft>
                <a:spcPts val="0"/>
              </a:spcAft>
              <a:defRPr/>
            </a:pPr>
            <a:endParaRPr lang="en-GB" sz="2667" b="1" spc="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1776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67" b="1" spc="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Overall total of £322m new funding (4.4% increase)</a:t>
            </a:r>
          </a:p>
          <a:p>
            <a:pPr marL="721765" indent="-45718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933" spc="0" dirty="0">
              <a:solidFill>
                <a:prstClr val="black"/>
              </a:solidFill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5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changes – 2017/18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0" y="1422983"/>
            <a:ext cx="5702936" cy="3377617"/>
          </a:xfrm>
        </p:spPr>
        <p:txBody>
          <a:bodyPr/>
          <a:lstStyle/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Expenses funded and 1% pay uplift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Indemnity rise paid (£</a:t>
            </a:r>
            <a:r>
              <a:rPr lang="en-US" sz="2133" dirty="0" err="1">
                <a:solidFill>
                  <a:schemeClr val="tx2"/>
                </a:solidFill>
                <a:latin typeface="+mn-lt"/>
              </a:rPr>
              <a:t>30m</a:t>
            </a:r>
            <a:r>
              <a:rPr lang="en-US" sz="2133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CQC fees fully reimbursed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Sickness payments guaranteed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Superannuation 0.08% pension admin charge (£</a:t>
            </a:r>
            <a:r>
              <a:rPr lang="en-US" sz="2133" dirty="0" err="1">
                <a:solidFill>
                  <a:schemeClr val="tx2"/>
                </a:solidFill>
                <a:latin typeface="+mn-lt"/>
              </a:rPr>
              <a:t>3.8m</a:t>
            </a:r>
            <a:r>
              <a:rPr lang="en-US" sz="2133" dirty="0">
                <a:solidFill>
                  <a:schemeClr val="tx2"/>
                </a:solidFill>
                <a:latin typeface="+mn-lt"/>
              </a:rPr>
              <a:t>) 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Overseas visitors changes admin workload (£</a:t>
            </a:r>
            <a:r>
              <a:rPr lang="en-US" sz="2133" dirty="0" err="1">
                <a:solidFill>
                  <a:schemeClr val="tx2"/>
                </a:solidFill>
                <a:latin typeface="+mn-lt"/>
              </a:rPr>
              <a:t>5m</a:t>
            </a:r>
            <a:r>
              <a:rPr lang="en-US" sz="2133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8099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2"/>
                </a:solidFill>
                <a:latin typeface="+mn-lt"/>
              </a:rPr>
              <a:t>Learning Disabilities ES - increase from £116 to £140 per health check</a:t>
            </a:r>
          </a:p>
          <a:p>
            <a:endParaRPr lang="en-US" sz="2133" dirty="0">
              <a:solidFill>
                <a:schemeClr val="tx2"/>
              </a:solidFill>
              <a:latin typeface="+mn-lt"/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6505193" y="1422983"/>
            <a:ext cx="5466228" cy="4062382"/>
          </a:xfrm>
        </p:spPr>
        <p:txBody>
          <a:bodyPr/>
          <a:lstStyle/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Morbidly obese influenza vaccination programme (£6.2m)</a:t>
            </a:r>
          </a:p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Bagging and labelling records (£2m)</a:t>
            </a:r>
          </a:p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Workforce census (£1.5m)</a:t>
            </a:r>
          </a:p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Business improvement district levies reimbursement (£1m)</a:t>
            </a:r>
          </a:p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Increase to QOF point value in line with CPI adjustment (£13m)</a:t>
            </a:r>
          </a:p>
          <a:p>
            <a:pPr marL="380990" lvl="0" indent="-38099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latin typeface="Calibri Light"/>
              </a:rPr>
              <a:t>Population growth funded (£58.9m)</a:t>
            </a:r>
            <a:r>
              <a:rPr lang="en-GB" sz="2400" b="1" dirty="0">
                <a:solidFill>
                  <a:srgbClr val="000000"/>
                </a:solidFill>
                <a:latin typeface="Calibri Light"/>
              </a:rPr>
              <a:t> 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73097" y="5129265"/>
            <a:ext cx="1016656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609585">
              <a:lnSpc>
                <a:spcPct val="8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b="1" spc="-27" dirty="0">
                <a:solidFill>
                  <a:srgbClr val="0070C0"/>
                </a:solidFill>
                <a:cs typeface="Calibri"/>
              </a:rPr>
              <a:t>£238m investment into GP contracts for 2017/18</a:t>
            </a:r>
            <a:endParaRPr lang="en-US" sz="2400" b="1" spc="-27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7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972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1" y="1209641"/>
            <a:ext cx="10898329" cy="416449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b="1" u="sng" dirty="0">
                <a:solidFill>
                  <a:srgbClr val="000000"/>
                </a:solidFill>
                <a:latin typeface="Calibri Light"/>
              </a:rPr>
              <a:t>Premises Cost Directions</a:t>
            </a:r>
          </a:p>
          <a:p>
            <a:pPr marL="609585" lvl="0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Negotiations ongoing for last three years</a:t>
            </a:r>
          </a:p>
          <a:p>
            <a:pPr marL="609585" lvl="0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Anticipated agreement by early November</a:t>
            </a:r>
          </a:p>
          <a:p>
            <a:pPr marL="609585" lvl="0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To include:</a:t>
            </a:r>
          </a:p>
          <a:p>
            <a:pPr marL="1219170" lvl="1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100% grants to allow ETTF funding to flow more easily</a:t>
            </a:r>
          </a:p>
          <a:p>
            <a:pPr marL="1219170" lvl="1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Increased protections for contractors</a:t>
            </a:r>
          </a:p>
          <a:p>
            <a:pPr marL="1219170" lvl="1" indent="-30479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Last partner standing protections</a:t>
            </a:r>
          </a:p>
          <a:p>
            <a:pPr marL="1219170" lvl="1" indent="-30479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Updated rent review process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2400" b="1" u="sng" dirty="0">
                <a:solidFill>
                  <a:srgbClr val="000000"/>
                </a:solidFill>
                <a:latin typeface="Calibri Light"/>
              </a:rPr>
              <a:t>NHS PS / CHP</a:t>
            </a:r>
          </a:p>
          <a:p>
            <a:pPr marL="918610" lvl="0" indent="-30902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Service charge increases – BMA legal team working on this</a:t>
            </a:r>
          </a:p>
          <a:p>
            <a:pPr marL="918610" lvl="0" indent="-30902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STDL/VAT paid if sign up to standard lease – seeking an extension to programme</a:t>
            </a:r>
          </a:p>
        </p:txBody>
      </p:sp>
    </p:spTree>
    <p:extLst>
      <p:ext uri="{BB962C8B-B14F-4D97-AF65-F5344CB8AC3E}">
        <p14:creationId xmlns:p14="http://schemas.microsoft.com/office/powerpoint/2010/main" val="4209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QOF in England advisory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1" y="1404488"/>
            <a:ext cx="10898328" cy="4173873"/>
          </a:xfrm>
        </p:spPr>
        <p:txBody>
          <a:bodyPr/>
          <a:lstStyle/>
          <a:p>
            <a:pPr marL="311142">
              <a:lnSpc>
                <a:spcPct val="100000"/>
              </a:lnSpc>
            </a:pPr>
            <a:r>
              <a:rPr lang="en-GB" sz="2400" i="1" dirty="0">
                <a:solidFill>
                  <a:schemeClr val="tx2"/>
                </a:solidFill>
                <a:latin typeface="+mn-lt"/>
              </a:rPr>
              <a:t>Comprised of: DH, NHS England, NHS Employers, NHS CC, NICE, PHE, RCGP and GPC advising on review of QOF</a:t>
            </a:r>
          </a:p>
          <a:p>
            <a:pPr marL="311142">
              <a:lnSpc>
                <a:spcPct val="100000"/>
              </a:lnSpc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311142">
              <a:lnSpc>
                <a:spcPct val="100000"/>
              </a:lnSpc>
            </a:pPr>
            <a:r>
              <a:rPr lang="en-GB" sz="2400" b="1" dirty="0">
                <a:solidFill>
                  <a:schemeClr val="tx2"/>
                </a:solidFill>
                <a:latin typeface="+mn-lt"/>
              </a:rPr>
              <a:t>Started in July 2017 with aim to report by June 2018</a:t>
            </a:r>
          </a:p>
          <a:p>
            <a:pPr marL="1219170" lvl="1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 dirty="0">
                <a:latin typeface="+mn-lt"/>
              </a:rPr>
              <a:t>How QOF currently works and its impact (within and </a:t>
            </a:r>
            <a:r>
              <a:rPr lang="en-GB" sz="2133" dirty="0" err="1">
                <a:latin typeface="+mn-lt"/>
              </a:rPr>
              <a:t>outwith</a:t>
            </a:r>
            <a:r>
              <a:rPr lang="en-GB" sz="2133" dirty="0">
                <a:latin typeface="+mn-lt"/>
              </a:rPr>
              <a:t> the GP contract)</a:t>
            </a:r>
          </a:p>
          <a:p>
            <a:pPr marL="1219170" lvl="1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 dirty="0">
                <a:latin typeface="+mn-lt"/>
              </a:rPr>
              <a:t>Context and future direction for QOF (making any system future-proof)</a:t>
            </a:r>
          </a:p>
          <a:p>
            <a:pPr marL="1219170" lvl="1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33" dirty="0">
                <a:latin typeface="+mn-lt"/>
              </a:rPr>
              <a:t>Reformed scheme – how could it work (QOF stays, amended QOF, new QOF, new system?)</a:t>
            </a:r>
          </a:p>
          <a:p>
            <a:pPr marL="1219170" lvl="1" indent="-30691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33" dirty="0">
                <a:latin typeface="+mn-lt"/>
              </a:rPr>
              <a:t>Detailed analysis, impact assessment – are proposals better than current QOF?</a:t>
            </a:r>
          </a:p>
          <a:p>
            <a:pPr marL="912260" lvl="1">
              <a:lnSpc>
                <a:spcPct val="100000"/>
              </a:lnSpc>
              <a:spcAft>
                <a:spcPts val="0"/>
              </a:spcAft>
            </a:pPr>
            <a:endParaRPr lang="en-GB" sz="2667" dirty="0">
              <a:solidFill>
                <a:schemeClr val="tx2"/>
              </a:solidFill>
              <a:latin typeface="+mn-lt"/>
            </a:endParaRPr>
          </a:p>
          <a:p>
            <a:pPr marL="759875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667" b="1" dirty="0">
                <a:solidFill>
                  <a:srgbClr val="0070C0"/>
                </a:solidFill>
                <a:latin typeface="+mn-lt"/>
              </a:rPr>
              <a:t>July 2018 onward – negotiations and potential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557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PCSE/Capita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49" y="1283760"/>
            <a:ext cx="10898328" cy="408318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b="1" u="sng" dirty="0">
                <a:solidFill>
                  <a:srgbClr val="000000"/>
                </a:solidFill>
                <a:latin typeface="Calibri Light"/>
              </a:rPr>
              <a:t>Issues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Performers list (information, additions and removals)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Payments to practices incorrect (LMC levy, salary reimbursements </a:t>
            </a:r>
            <a:r>
              <a:rPr lang="en-GB" sz="2000" dirty="0" err="1">
                <a:solidFill>
                  <a:srgbClr val="000000"/>
                </a:solidFill>
                <a:latin typeface="Calibri Light"/>
              </a:rPr>
              <a:t>etc</a:t>
            </a:r>
            <a:r>
              <a:rPr lang="en-GB" sz="2000" dirty="0">
                <a:solidFill>
                  <a:srgbClr val="000000"/>
                </a:solidFill>
                <a:latin typeface="Calibri Light"/>
              </a:rPr>
              <a:t>)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Pensions payments (processing, receipts, annual reports)</a:t>
            </a:r>
          </a:p>
          <a:p>
            <a:pPr marL="918610" lvl="0" indent="-30691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Movement of medical records (delays)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GB" sz="2400" b="1" u="sng" dirty="0">
                <a:solidFill>
                  <a:srgbClr val="000000"/>
                </a:solidFill>
                <a:latin typeface="Calibri Light"/>
              </a:rPr>
              <a:t>Resolutions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Meeting with PCSE/NHS England/NHS pensions to resolve issues and ensure better planning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Template letters for practices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Escalating individual cases to NHS England and PCSE for urgent resolution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/>
              </a:rPr>
              <a:t>Survey of practice/GPs to obtain data on all service lines</a:t>
            </a:r>
          </a:p>
          <a:p>
            <a:pPr marL="918610" lvl="0" indent="-30691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Influencing PCSE in their preparations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5725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MCPs “not the only game in town”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7394" y="1251284"/>
            <a:ext cx="10598965" cy="4268430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Aims of MCP/ACO model can be implemented without practices relinquishing their GMS/PMS contracts</a:t>
            </a:r>
          </a:p>
          <a:p>
            <a:pPr marL="380990" lvl="1" indent="-38099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6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66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Working at scale can be achieved by GPs working collectively through a variety of models: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Formal or informal networks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Federations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Locality teams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Collaborative partnerships between local health organisations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Super partnerships</a:t>
            </a:r>
          </a:p>
          <a:p>
            <a:pPr marL="1087951" lvl="3" indent="-4572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Primary care home models</a:t>
            </a:r>
          </a:p>
          <a:p>
            <a:pPr marL="1011741" lvl="3" indent="-38099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0990" lvl="1" indent="-38099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133" dirty="0"/>
          </a:p>
          <a:p>
            <a:pPr marL="380990" lvl="1" indent="-380990">
              <a:buFont typeface="Arial" panose="020B0604020202020204" pitchFamily="34" charset="0"/>
              <a:buChar char="•"/>
            </a:pPr>
            <a:endParaRPr lang="en-GB" sz="2133" dirty="0"/>
          </a:p>
        </p:txBody>
      </p:sp>
    </p:spTree>
    <p:extLst>
      <p:ext uri="{BB962C8B-B14F-4D97-AF65-F5344CB8AC3E}">
        <p14:creationId xmlns:p14="http://schemas.microsoft.com/office/powerpoint/2010/main" val="1279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Accountable care systems &amp; Accountable care organisations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376" y="1691641"/>
            <a:ext cx="5370435" cy="470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Accountable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Whole population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Single budget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Competitive tender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Salaried and managed service?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GB" sz="2100" kern="0" dirty="0">
              <a:solidFill>
                <a:schemeClr val="tx2"/>
              </a:solidFill>
            </a:endParaRPr>
          </a:p>
          <a:p>
            <a:r>
              <a:rPr lang="en-GB" sz="2100" b="1" u="sng" dirty="0">
                <a:solidFill>
                  <a:schemeClr val="tx2"/>
                </a:solidFill>
                <a:ea typeface="Calibri" panose="020F0502020204030204" pitchFamily="34" charset="0"/>
              </a:rPr>
              <a:t>Three drivers: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Recognition in England that current system set out in 2012 Health &amp; Social Care Act isn’t working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Could a ‘population health’ approach deliver improved care for patients?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Financial constraints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GB" sz="2667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80" y="1691641"/>
            <a:ext cx="5611723" cy="388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048" y="332876"/>
            <a:ext cx="809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21610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01" y="341836"/>
            <a:ext cx="5697135" cy="521769"/>
          </a:xfrm>
        </p:spPr>
        <p:txBody>
          <a:bodyPr/>
          <a:lstStyle/>
          <a:p>
            <a:r>
              <a:rPr lang="en-GB" dirty="0"/>
              <a:t>List closure survey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270" y="863605"/>
            <a:ext cx="3814512" cy="512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28" y="3707499"/>
            <a:ext cx="4835018" cy="2417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54035"/>
              </p:ext>
            </p:extLst>
          </p:nvPr>
        </p:nvGraphicFramePr>
        <p:xfrm>
          <a:off x="444271" y="935746"/>
          <a:ext cx="6570132" cy="2771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53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7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Turnout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23.9%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8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Yes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(% of respondents)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Yes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(% of all practices)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No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(% of respondents)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No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(% of all practices)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Temporary suspension of patient registration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53.74%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12.84%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46.26%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11.05%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Application for formal list closure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43.96%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10.5%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>
                          <a:effectLst/>
                        </a:rPr>
                        <a:t>56.04%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500" dirty="0">
                          <a:effectLst/>
                        </a:rPr>
                        <a:t>13.39%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7394" y="318938"/>
            <a:ext cx="9425231" cy="658425"/>
          </a:xfrm>
        </p:spPr>
        <p:txBody>
          <a:bodyPr/>
          <a:lstStyle/>
          <a:p>
            <a:r>
              <a:rPr lang="en-GB" dirty="0"/>
              <a:t>We wrote to the Secretary of State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4" y="1094321"/>
            <a:ext cx="5269373" cy="469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63" y="1094321"/>
            <a:ext cx="4426939" cy="469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7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19" y="400388"/>
            <a:ext cx="11152095" cy="658425"/>
          </a:xfrm>
        </p:spPr>
        <p:txBody>
          <a:bodyPr/>
          <a:lstStyle/>
          <a:p>
            <a:r>
              <a:rPr lang="en-GB" dirty="0"/>
              <a:t>State backed indemnity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1" y="1211213"/>
            <a:ext cx="11524187" cy="4701908"/>
          </a:xfrm>
        </p:spPr>
        <p:txBody>
          <a:bodyPr/>
          <a:lstStyle/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Clinical negligence cover to providers of GP services (including OOH providers of GP services) </a:t>
            </a: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Available to all contractors: GMS, PMS and APMS plus any other integrated urgent care delivered through NHS Standard Contracts</a:t>
            </a: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Includes GP contractors, salaried GPs and locums</a:t>
            </a: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Includes practice staff and other medical professionals working for the practice in the provision of contracted services, and students/trainees working in this area</a:t>
            </a: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Decisions yet to be made about inclusion of doctors working in other public sector settings including prisons and the MOD – GPC will be pressing for all GPs to be covered</a:t>
            </a: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12-18 months to establish – GPC will be fully involved in its development</a:t>
            </a:r>
          </a:p>
        </p:txBody>
      </p:sp>
    </p:spTree>
    <p:extLst>
      <p:ext uri="{BB962C8B-B14F-4D97-AF65-F5344CB8AC3E}">
        <p14:creationId xmlns:p14="http://schemas.microsoft.com/office/powerpoint/2010/main" val="27283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19" y="400388"/>
            <a:ext cx="11152095" cy="658425"/>
          </a:xfrm>
        </p:spPr>
        <p:txBody>
          <a:bodyPr/>
          <a:lstStyle/>
          <a:p>
            <a:r>
              <a:rPr lang="en-GB" dirty="0"/>
              <a:t>Clinical peer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2" y="1560129"/>
            <a:ext cx="11339328" cy="470190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Elective Care High Impact Interventions: Clinical Peer Review</a:t>
            </a:r>
          </a:p>
          <a:p>
            <a:pPr marL="654043" lvl="2" indent="-3429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CCGs were directed to implement internal prospective clinical per review for practices by Sep 2017 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GPC England guidance issued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NHS England have now changed their position and new letter issued to CCGs</a:t>
            </a:r>
            <a:endParaRPr lang="en-US" sz="2400" u="sng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Clinical peer review will not apply to all practices or referrals, nor will these plans be mandatory on all CCGs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Underfunding of healthcare in the UK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00063" y="1676400"/>
          <a:ext cx="9442450" cy="40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4047" y="1307068"/>
            <a:ext cx="625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Health spend across leading EU countries (2015)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4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7" y="154321"/>
            <a:ext cx="10972800" cy="778099"/>
          </a:xfrm>
        </p:spPr>
        <p:txBody>
          <a:bodyPr/>
          <a:lstStyle/>
          <a:p>
            <a:r>
              <a:rPr lang="en-GB" sz="4270" dirty="0">
                <a:solidFill>
                  <a:srgbClr val="002060"/>
                </a:solidFill>
              </a:rPr>
              <a:t>CQC ratings as at 31 July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5" y="751766"/>
            <a:ext cx="9530864" cy="5399329"/>
          </a:xfrm>
        </p:spPr>
      </p:pic>
    </p:spTree>
    <p:extLst>
      <p:ext uri="{BB962C8B-B14F-4D97-AF65-F5344CB8AC3E}">
        <p14:creationId xmlns:p14="http://schemas.microsoft.com/office/powerpoint/2010/main" val="29852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6"/>
            <a:ext cx="9998206" cy="658425"/>
          </a:xfrm>
        </p:spPr>
        <p:txBody>
          <a:bodyPr/>
          <a:lstStyle/>
          <a:p>
            <a:r>
              <a:rPr lang="en-GB" sz="4270" dirty="0"/>
              <a:t>CQC report – State of Care in General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6" y="1675646"/>
            <a:ext cx="8113985" cy="408318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GPs provide the highest quality care (93% good or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outstanding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compared to 71% for acute trusts and 74% for NHS core mental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health)</a:t>
            </a:r>
            <a:endParaRPr lang="en-GB" sz="2800" dirty="0">
              <a:solidFill>
                <a:schemeClr val="tx2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Report warned that increased funding in general practice was </a:t>
            </a:r>
            <a:r>
              <a:rPr lang="en-GB" sz="2800" u="sng" dirty="0">
                <a:solidFill>
                  <a:schemeClr val="tx2"/>
                </a:solidFill>
                <a:latin typeface="+mn-lt"/>
              </a:rPr>
              <a:t>vital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to avoid a significant deterioration in 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General practice is delivering over 90% of all patient contacts on just 7.9% of overall NHS 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88" y="1675646"/>
            <a:ext cx="2795337" cy="381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8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741" y="116088"/>
            <a:ext cx="9025003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Maintaining GP popularity with patients</a:t>
            </a:r>
          </a:p>
        </p:txBody>
      </p:sp>
      <p:pic>
        <p:nvPicPr>
          <p:cNvPr id="1026" name="Picture 2" descr="http://ichef-1.bbci.co.uk/news/624/cpsprodpb/6E24/production/_88169182_sat_are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5" y="908991"/>
            <a:ext cx="9115953" cy="532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400" y="1479189"/>
            <a:ext cx="10683939" cy="4560664"/>
          </a:xfrm>
        </p:spPr>
        <p:txBody>
          <a:bodyPr/>
          <a:lstStyle/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Sustained and significant funding investment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More GPs, nurses, clinicians and support staff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Highly skilled practice management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Manage workload enabling quality consultations 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Building collaborative teams in each locality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Premises and IT development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Promotion of General Practice</a:t>
            </a:r>
          </a:p>
          <a:p>
            <a:pPr marL="609585" indent="-60958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Culture change in the NHS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4" y="1479189"/>
            <a:ext cx="3197420" cy="428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00" y="341823"/>
            <a:ext cx="10010232" cy="7109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270" dirty="0"/>
              <a:t>Towards a healthier future for General Practice</a:t>
            </a:r>
          </a:p>
        </p:txBody>
      </p:sp>
    </p:spTree>
    <p:extLst>
      <p:ext uri="{BB962C8B-B14F-4D97-AF65-F5344CB8AC3E}">
        <p14:creationId xmlns:p14="http://schemas.microsoft.com/office/powerpoint/2010/main" val="35029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398" y="862199"/>
            <a:ext cx="8511512" cy="2393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3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£2.4bn by 2020/21</a:t>
            </a:r>
          </a:p>
          <a:p>
            <a:pPr marL="1087923" lvl="3" indent="-457189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£9.6 billion in 2015/16 to over £12 billion by 20/21; 14% real terms increase compared to 8% for rest of NHS</a:t>
            </a:r>
          </a:p>
          <a:p>
            <a:pPr marL="1087923" lvl="3" indent="-457189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Includes £500m for extending GP access</a:t>
            </a:r>
          </a:p>
          <a:p>
            <a:pPr>
              <a:lnSpc>
                <a:spcPct val="100000"/>
              </a:lnSpc>
            </a:pPr>
            <a:r>
              <a:rPr lang="en-GB" sz="23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£508 million for 5 year Sustainability and Transformation package. </a:t>
            </a:r>
          </a:p>
          <a:p>
            <a:pPr marL="1087923" lvl="3" indent="-457189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£56m for practice resilience programme  for GPs suffering burnout and stress </a:t>
            </a:r>
          </a:p>
          <a:p>
            <a:pPr marL="1087923" lvl="3" indent="-457189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£206m to grow medical and non-medical workforce </a:t>
            </a:r>
          </a:p>
          <a:p>
            <a:pPr marL="1087923" lvl="3" indent="-457189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£171m to support practices develop working at scale</a:t>
            </a:r>
          </a:p>
          <a:p>
            <a:pPr lvl="1">
              <a:lnSpc>
                <a:spcPct val="100000"/>
              </a:lnSpc>
            </a:pPr>
            <a:r>
              <a:rPr lang="en-GB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£900m for capital investment</a:t>
            </a:r>
          </a:p>
          <a:p>
            <a:pPr lvl="1">
              <a:lnSpc>
                <a:spcPct val="100000"/>
              </a:lnSpc>
            </a:pPr>
            <a:r>
              <a:rPr lang="en-GB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Action to tackle indemnity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7" y="223292"/>
            <a:ext cx="9610275" cy="638907"/>
          </a:xfrm>
        </p:spPr>
        <p:txBody>
          <a:bodyPr/>
          <a:lstStyle/>
          <a:p>
            <a:r>
              <a:rPr lang="en-GB" dirty="0"/>
              <a:t>GP Forward View - Published April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0" y="2259521"/>
            <a:ext cx="2836223" cy="344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23" y="244621"/>
            <a:ext cx="10599529" cy="711113"/>
          </a:xfrm>
        </p:spPr>
        <p:txBody>
          <a:bodyPr/>
          <a:lstStyle/>
          <a:p>
            <a:r>
              <a:rPr lang="en-GB" altLang="en-US" sz="3600" spc="-67" dirty="0">
                <a:solidFill>
                  <a:srgbClr val="002060"/>
                </a:solidFill>
              </a:rPr>
              <a:t>Share</a:t>
            </a:r>
            <a:r>
              <a:rPr lang="en-GB" altLang="en-US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en-US" sz="3600" spc="-67" dirty="0">
                <a:solidFill>
                  <a:srgbClr val="002060"/>
                </a:solidFill>
              </a:rPr>
              <a:t>of NHS funding invested in general practice (England)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13872"/>
              </p:ext>
            </p:extLst>
          </p:nvPr>
        </p:nvGraphicFramePr>
        <p:xfrm>
          <a:off x="517393" y="955734"/>
          <a:ext cx="10094244" cy="4825626"/>
        </p:xfrm>
        <a:graphic>
          <a:graphicData uri="http://schemas.openxmlformats.org/drawingml/2006/table">
            <a:tbl>
              <a:tblPr firstRow="1" bandRow="1"/>
              <a:tblGrid>
                <a:gridCol w="3364748">
                  <a:extLst>
                    <a:ext uri="{9D8B030D-6E8A-4147-A177-3AD203B41FA5}">
                      <a16:colId xmlns="" xmlns:a16="http://schemas.microsoft.com/office/drawing/2014/main" val="1399338986"/>
                    </a:ext>
                  </a:extLst>
                </a:gridCol>
                <a:gridCol w="3364748">
                  <a:extLst>
                    <a:ext uri="{9D8B030D-6E8A-4147-A177-3AD203B41FA5}">
                      <a16:colId xmlns="" xmlns:a16="http://schemas.microsoft.com/office/drawing/2014/main" val="2615018543"/>
                    </a:ext>
                  </a:extLst>
                </a:gridCol>
                <a:gridCol w="3364748">
                  <a:extLst>
                    <a:ext uri="{9D8B030D-6E8A-4147-A177-3AD203B41FA5}">
                      <a16:colId xmlns="" xmlns:a16="http://schemas.microsoft.com/office/drawing/2014/main" val="137283349"/>
                    </a:ext>
                  </a:extLst>
                </a:gridCol>
              </a:tblGrid>
              <a:tr h="57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total investment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excluding dispensed drugs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663974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4133513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9422720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2006/7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501614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2007/8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0189717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2008/9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0154793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2009/10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44265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2010/11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4325372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2011/12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286164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2012/13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5530270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0656587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984186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8721242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4" marB="364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7596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393" y="5823397"/>
            <a:ext cx="480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NHS budget TDEL, source PESA.  GP investment, source HSCIC</a:t>
            </a:r>
          </a:p>
        </p:txBody>
      </p:sp>
    </p:spTree>
    <p:extLst>
      <p:ext uri="{BB962C8B-B14F-4D97-AF65-F5344CB8AC3E}">
        <p14:creationId xmlns:p14="http://schemas.microsoft.com/office/powerpoint/2010/main" val="34107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76951"/>
              </p:ext>
            </p:extLst>
          </p:nvPr>
        </p:nvGraphicFramePr>
        <p:xfrm>
          <a:off x="517393" y="886505"/>
          <a:ext cx="9906980" cy="53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9860" y="228080"/>
            <a:ext cx="8756304" cy="658425"/>
          </a:xfrm>
        </p:spPr>
        <p:txBody>
          <a:bodyPr>
            <a:noAutofit/>
          </a:bodyPr>
          <a:lstStyle/>
          <a:p>
            <a:r>
              <a:rPr lang="en-GB" sz="3733" dirty="0">
                <a:solidFill>
                  <a:srgbClr val="002060"/>
                </a:solidFill>
                <a:latin typeface="Calibri Light" panose="020F0302020204030204" pitchFamily="34" charset="0"/>
              </a:rPr>
              <a:t>GP share of NHS budget – projected change</a:t>
            </a:r>
            <a:endParaRPr lang="en-US" sz="3733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541002" cy="658425"/>
          </a:xfrm>
        </p:spPr>
        <p:txBody>
          <a:bodyPr/>
          <a:lstStyle/>
          <a:p>
            <a:r>
              <a:rPr lang="en-GB" dirty="0"/>
              <a:t>Funding gap to reach 11% investment target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503238" y="1668463"/>
          <a:ext cx="11191875" cy="41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238" y="1299131"/>
            <a:ext cx="684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Investment in general practice (excluding drug reimbursement)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1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70" spc="-68" dirty="0">
                <a:solidFill>
                  <a:srgbClr val="13316E"/>
                </a:solidFill>
              </a:rPr>
              <a:t>Payments to practices in England 2016/17</a:t>
            </a:r>
            <a:r>
              <a:rPr lang="en-GB" sz="3600" spc="-68" dirty="0">
                <a:solidFill>
                  <a:srgbClr val="13316E"/>
                </a:solidFill>
              </a:rPr>
              <a:t/>
            </a:r>
            <a:br>
              <a:rPr lang="en-GB" sz="3600" spc="-68" dirty="0">
                <a:solidFill>
                  <a:srgbClr val="13316E"/>
                </a:solidFill>
              </a:rPr>
            </a:br>
            <a:r>
              <a:rPr lang="en-GB" sz="2400" spc="-68" dirty="0">
                <a:solidFill>
                  <a:schemeClr val="tx2"/>
                </a:solidFill>
              </a:rPr>
              <a:t>(per weighted patient)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4" y="2128940"/>
            <a:ext cx="9441997" cy="3465744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GMS - £147.42 (5301 practices)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PMS - £155.06 (2127 practices)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APMS - £224.03 (279 practices)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Average payment - £151.37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Average payment for non-dispensing practice - £142.63</a:t>
            </a:r>
          </a:p>
        </p:txBody>
      </p:sp>
    </p:spTree>
    <p:extLst>
      <p:ext uri="{BB962C8B-B14F-4D97-AF65-F5344CB8AC3E}">
        <p14:creationId xmlns:p14="http://schemas.microsoft.com/office/powerpoint/2010/main" val="8527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MA PowerPoint 16_9_v4 [Read-Only]" id="{5F43AD36-4B3D-4770-B509-257D4F0F6367}" vid="{014088F2-B027-4C3D-9408-246B83C838B6}"/>
    </a:ext>
  </a:extLst>
</a:theme>
</file>

<file path=ppt/theme/theme10.xml><?xml version="1.0" encoding="utf-8"?>
<a:theme xmlns:a="http://schemas.openxmlformats.org/drawingml/2006/main" name="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MA PowerPoint 16_9_v4 [Read-Only]" id="{5F43AD36-4B3D-4770-B509-257D4F0F6367}" vid="{4E362B91-6033-4B3B-A8F6-6759D843D26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" id="{7BCB6C2D-B67E-4F97-B07E-FF3B68380E45}" vid="{E8C5B148-B265-4930-B269-A8413E0C17ED}"/>
    </a:ext>
  </a:extLst>
</a:theme>
</file>

<file path=ppt/theme/theme3.xml><?xml version="1.0" encoding="utf-8"?>
<a:theme xmlns:a="http://schemas.openxmlformats.org/drawingml/2006/main" name="2_Office Them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0FA43C3E-9EC7-46A0-93C7-24A9D82DB4E2}"/>
    </a:ext>
  </a:extLst>
</a:theme>
</file>

<file path=ppt/theme/theme4.xml><?xml version="1.0" encoding="utf-8"?>
<a:theme xmlns:a="http://schemas.openxmlformats.org/drawingml/2006/main" name="BMA PowerPoint 16_9_v4 copy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MA PowerPoint 16_9_v4 [Read-Only]" id="{5F43AD36-4B3D-4770-B509-257D4F0F6367}" vid="{4E362B91-6033-4B3B-A8F6-6759D843D269}"/>
    </a:ext>
  </a:extLst>
</a:theme>
</file>

<file path=ppt/theme/theme5.xml><?xml version="1.0" encoding="utf-8"?>
<a:theme xmlns:a="http://schemas.openxmlformats.org/drawingml/2006/main" name="1_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" id="{7BCB6C2D-B67E-4F97-B07E-FF3B68380E45}" vid="{E8C5B148-B265-4930-B269-A8413E0C17ED}"/>
    </a:ext>
  </a:extLst>
</a:theme>
</file>

<file path=ppt/theme/theme6.xml><?xml version="1.0" encoding="utf-8"?>
<a:theme xmlns:a="http://schemas.openxmlformats.org/drawingml/2006/main" name="2_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" id="{7BCB6C2D-B67E-4F97-B07E-FF3B68380E45}" vid="{E8C5B148-B265-4930-B269-A8413E0C17ED}"/>
    </a:ext>
  </a:extLst>
</a:theme>
</file>

<file path=ppt/theme/theme7.xml><?xml version="1.0" encoding="utf-8"?>
<a:theme xmlns:a="http://schemas.openxmlformats.org/drawingml/2006/main" name="1_BMA PowerPoint 16_9_v4 copy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BMA PowerPoint 16_9_v4 [Read-Only]" id="{5F43AD36-4B3D-4770-B509-257D4F0F6367}" vid="{4E362B91-6033-4B3B-A8F6-6759D843D269}"/>
    </a:ext>
  </a:extLst>
</a:theme>
</file>

<file path=ppt/theme/theme8.xml><?xml version="1.0" encoding="utf-8"?>
<a:theme xmlns:a="http://schemas.openxmlformats.org/drawingml/2006/main" name="4_Office Them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0FA43C3E-9EC7-46A0-93C7-24A9D82DB4E2}"/>
    </a:ext>
  </a:extLst>
</a:theme>
</file>

<file path=ppt/theme/theme9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3" id="{A1A65B90-49EB-4DA4-B4B3-25B348937873}" vid="{E4954076-EE9E-4772-A6DC-F81186FC9B6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2604</Words>
  <Application>Microsoft Office PowerPoint</Application>
  <PresentationFormat>Custom</PresentationFormat>
  <Paragraphs>378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BMA Theme Blue Titles</vt:lpstr>
      <vt:lpstr>Presentation</vt:lpstr>
      <vt:lpstr>2_Office Theme</vt:lpstr>
      <vt:lpstr>BMA PowerPoint 16_9_v4 copy</vt:lpstr>
      <vt:lpstr>1_Presentation</vt:lpstr>
      <vt:lpstr>2_Presentation</vt:lpstr>
      <vt:lpstr>1_BMA PowerPoint 16_9_v4 copy</vt:lpstr>
      <vt:lpstr>4_Office Theme</vt:lpstr>
      <vt:lpstr>BMA Theme Divider Slide</vt:lpstr>
      <vt:lpstr>PowerPoint template</vt:lpstr>
      <vt:lpstr>Delivering a sustainable future for General Practice   </vt:lpstr>
      <vt:lpstr>Recognition of the problem NHS Five Year Forward View October 2014  </vt:lpstr>
      <vt:lpstr>Funding</vt:lpstr>
      <vt:lpstr>Underfunding of healthcare in the UK</vt:lpstr>
      <vt:lpstr>GP Forward View - Published April 2016</vt:lpstr>
      <vt:lpstr>Share of NHS funding invested in general practice (England)</vt:lpstr>
      <vt:lpstr>GP share of NHS budget – projected change</vt:lpstr>
      <vt:lpstr>Funding gap to reach 11% investment target</vt:lpstr>
      <vt:lpstr>Payments to practices in England 2016/17 (per weighted patient)</vt:lpstr>
      <vt:lpstr>PowerPoint Presentation</vt:lpstr>
      <vt:lpstr>GP Forward View - workforce</vt:lpstr>
      <vt:lpstr>GP workforce  London trainee survey 2017 </vt:lpstr>
      <vt:lpstr>GP Workforce - 5000 more GPs? </vt:lpstr>
      <vt:lpstr>GP workforce numbers</vt:lpstr>
      <vt:lpstr>Workforce initiatives</vt:lpstr>
      <vt:lpstr>Induction and refresher scheme </vt:lpstr>
      <vt:lpstr>GP Retention Scheme </vt:lpstr>
      <vt:lpstr>International GP recruitment</vt:lpstr>
      <vt:lpstr>Clinical Pharmacists in General Practice</vt:lpstr>
      <vt:lpstr>Other GPFV workforce commitments </vt:lpstr>
      <vt:lpstr>Other GPFV workforce commitments</vt:lpstr>
      <vt:lpstr>PowerPoint Presentation</vt:lpstr>
      <vt:lpstr>Managing and reducing workload</vt:lpstr>
      <vt:lpstr>Supporting GPs and practices in crisis</vt:lpstr>
      <vt:lpstr>Managing and reducing workload: Primary-secondary care interface</vt:lpstr>
      <vt:lpstr>Managing and reducing workload</vt:lpstr>
      <vt:lpstr>PowerPoint Presentation</vt:lpstr>
      <vt:lpstr>Delivering new funding – 16/17 contract</vt:lpstr>
      <vt:lpstr>Contract changes – 2017/18</vt:lpstr>
      <vt:lpstr>Premises</vt:lpstr>
      <vt:lpstr>QOF in England advisory group</vt:lpstr>
      <vt:lpstr>PCSE/Capita</vt:lpstr>
      <vt:lpstr>MCPs “not the only game in town” </vt:lpstr>
      <vt:lpstr>Accountable care systems &amp; Accountable care organisations</vt:lpstr>
      <vt:lpstr>PowerPoint Presentation</vt:lpstr>
      <vt:lpstr>List closure survey</vt:lpstr>
      <vt:lpstr>We wrote to the Secretary of State</vt:lpstr>
      <vt:lpstr>State backed indemnity scheme</vt:lpstr>
      <vt:lpstr>Clinical peer review </vt:lpstr>
      <vt:lpstr>CQC ratings as at 31 July 2017</vt:lpstr>
      <vt:lpstr>CQC report – State of Care in General Practice</vt:lpstr>
      <vt:lpstr>Maintaining GP popularity with patients</vt:lpstr>
      <vt:lpstr>Towards a healthier future for General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crisis to renaissance?  Delivering a sustainable future for General Practice</dc:title>
  <dc:creator>Jacqueline Connolly</dc:creator>
  <cp:lastModifiedBy>user</cp:lastModifiedBy>
  <cp:revision>93</cp:revision>
  <dcterms:created xsi:type="dcterms:W3CDTF">2017-10-16T12:16:08Z</dcterms:created>
  <dcterms:modified xsi:type="dcterms:W3CDTF">2017-10-28T14:31:39Z</dcterms:modified>
</cp:coreProperties>
</file>