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65" r:id="rId4"/>
  </p:sldMasterIdLst>
  <p:notesMasterIdLst>
    <p:notesMasterId r:id="rId52"/>
  </p:notesMasterIdLst>
  <p:handoutMasterIdLst>
    <p:handoutMasterId r:id="rId53"/>
  </p:handoutMasterIdLst>
  <p:sldIdLst>
    <p:sldId id="297" r:id="rId5"/>
    <p:sldId id="275" r:id="rId6"/>
    <p:sldId id="295" r:id="rId7"/>
    <p:sldId id="293" r:id="rId8"/>
    <p:sldId id="364" r:id="rId9"/>
    <p:sldId id="292" r:id="rId10"/>
    <p:sldId id="321" r:id="rId11"/>
    <p:sldId id="299" r:id="rId12"/>
    <p:sldId id="300" r:id="rId13"/>
    <p:sldId id="361" r:id="rId14"/>
    <p:sldId id="362" r:id="rId15"/>
    <p:sldId id="304" r:id="rId16"/>
    <p:sldId id="368" r:id="rId17"/>
    <p:sldId id="307" r:id="rId18"/>
    <p:sldId id="310" r:id="rId19"/>
    <p:sldId id="370" r:id="rId20"/>
    <p:sldId id="369" r:id="rId21"/>
    <p:sldId id="313" r:id="rId22"/>
    <p:sldId id="317" r:id="rId23"/>
    <p:sldId id="322" r:id="rId24"/>
    <p:sldId id="324" r:id="rId25"/>
    <p:sldId id="325" r:id="rId26"/>
    <p:sldId id="326" r:id="rId27"/>
    <p:sldId id="371" r:id="rId28"/>
    <p:sldId id="372" r:id="rId29"/>
    <p:sldId id="373" r:id="rId30"/>
    <p:sldId id="374" r:id="rId31"/>
    <p:sldId id="359" r:id="rId32"/>
    <p:sldId id="329" r:id="rId33"/>
    <p:sldId id="330" r:id="rId34"/>
    <p:sldId id="331"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67"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94660"/>
  </p:normalViewPr>
  <p:slideViewPr>
    <p:cSldViewPr snapToGrid="0">
      <p:cViewPr varScale="1">
        <p:scale>
          <a:sx n="46" d="100"/>
          <a:sy n="46" d="100"/>
        </p:scale>
        <p:origin x="48" y="696"/>
      </p:cViewPr>
      <p:guideLst>
        <p:guide orient="horz" pos="946"/>
        <p:guide orient="horz" pos="1620"/>
        <p:guide orient="horz" pos="517"/>
        <p:guide pos="3642"/>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Sheet2!$B$16</c:f>
              <c:strCache>
                <c:ptCount val="1"/>
                <c:pt idx="0">
                  <c:v>Actual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Sheet2!$C$14:$R$15</c:f>
              <c:strCache>
                <c:ptCount val="16"/>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pt idx="15">
                  <c:v>2020/21</c:v>
                </c:pt>
              </c:strCache>
            </c:strRef>
          </c:cat>
          <c:val>
            <c:numRef>
              <c:f>Sheet2!$C$16:$R$16</c:f>
              <c:numCache>
                <c:formatCode>0.0%</c:formatCode>
                <c:ptCount val="16"/>
                <c:pt idx="0">
                  <c:v>9.5813276691850621E-2</c:v>
                </c:pt>
                <c:pt idx="1">
                  <c:v>9.0471137536288854E-2</c:v>
                </c:pt>
                <c:pt idx="2">
                  <c:v>8.4350159311011919E-2</c:v>
                </c:pt>
                <c:pt idx="3">
                  <c:v>8.0352559314586999E-2</c:v>
                </c:pt>
                <c:pt idx="4">
                  <c:v>7.8068868815980658E-2</c:v>
                </c:pt>
                <c:pt idx="5">
                  <c:v>7.6714946806922563E-2</c:v>
                </c:pt>
                <c:pt idx="6">
                  <c:v>7.5594774610089066E-2</c:v>
                </c:pt>
                <c:pt idx="7">
                  <c:v>7.4741574955807716E-2</c:v>
                </c:pt>
                <c:pt idx="8">
                  <c:v>7.4313705306308361E-2</c:v>
                </c:pt>
                <c:pt idx="9">
                  <c:v>7.5225814989633419E-2</c:v>
                </c:pt>
                <c:pt idx="10">
                  <c:v>7.718990148833639E-2</c:v>
                </c:pt>
              </c:numCache>
            </c:numRef>
          </c:val>
          <c:smooth val="0"/>
          <c:extLst>
            <c:ext xmlns:c16="http://schemas.microsoft.com/office/drawing/2014/chart" uri="{C3380CC4-5D6E-409C-BE32-E72D297353CC}">
              <c16:uniqueId val="{00000000-5475-47CF-9569-50648FE3430A}"/>
            </c:ext>
          </c:extLst>
        </c:ser>
        <c:ser>
          <c:idx val="1"/>
          <c:order val="1"/>
          <c:tx>
            <c:strRef>
              <c:f>Sheet2!$B$17</c:f>
              <c:strCache>
                <c:ptCount val="1"/>
                <c:pt idx="0">
                  <c:v>Projected</c:v>
                </c:pt>
              </c:strCache>
            </c:strRef>
          </c:tx>
          <c:spPr>
            <a:ln w="28575" cap="rnd">
              <a:solidFill>
                <a:schemeClr val="accent2"/>
              </a:solidFill>
              <a:prstDash val="dash"/>
              <a:round/>
            </a:ln>
            <a:effectLst/>
          </c:spPr>
          <c:marker>
            <c:symbol val="none"/>
          </c:marker>
          <c:dPt>
            <c:idx val="11"/>
            <c:bubble3D val="0"/>
            <c:spPr>
              <a:ln w="28575" cap="rnd">
                <a:solidFill>
                  <a:schemeClr val="accent1"/>
                </a:solidFill>
                <a:prstDash val="solid"/>
                <a:round/>
              </a:ln>
              <a:effectLst/>
            </c:spPr>
            <c:extLst>
              <c:ext xmlns:c16="http://schemas.microsoft.com/office/drawing/2014/chart" uri="{C3380CC4-5D6E-409C-BE32-E72D297353CC}">
                <c16:uniqueId val="{00000002-5475-47CF-9569-50648FE343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Sheet2!$C$14:$R$15</c:f>
              <c:strCache>
                <c:ptCount val="16"/>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pt idx="15">
                  <c:v>2020/21</c:v>
                </c:pt>
              </c:strCache>
            </c:strRef>
          </c:cat>
          <c:val>
            <c:numRef>
              <c:f>Sheet2!$C$17:$R$17</c:f>
              <c:numCache>
                <c:formatCode>General</c:formatCode>
                <c:ptCount val="16"/>
                <c:pt idx="10" formatCode="0.0%">
                  <c:v>7.718990148833639E-2</c:v>
                </c:pt>
                <c:pt idx="11" formatCode="0.0%">
                  <c:v>7.9488532262347311E-2</c:v>
                </c:pt>
                <c:pt idx="12" formatCode="0.0%">
                  <c:v>8.0558336092782096E-2</c:v>
                </c:pt>
                <c:pt idx="13" formatCode="0.0%">
                  <c:v>8.2123569522210518E-2</c:v>
                </c:pt>
                <c:pt idx="14" formatCode="0.0%">
                  <c:v>8.3269494960433801E-2</c:v>
                </c:pt>
                <c:pt idx="15" formatCode="0.0%">
                  <c:v>8.4363306497335297E-2</c:v>
                </c:pt>
              </c:numCache>
            </c:numRef>
          </c:val>
          <c:smooth val="0"/>
          <c:extLst>
            <c:ext xmlns:c16="http://schemas.microsoft.com/office/drawing/2014/chart" uri="{C3380CC4-5D6E-409C-BE32-E72D297353CC}">
              <c16:uniqueId val="{00000003-5475-47CF-9569-50648FE3430A}"/>
            </c:ext>
          </c:extLst>
        </c:ser>
        <c:dLbls>
          <c:dLblPos val="t"/>
          <c:showLegendKey val="0"/>
          <c:showVal val="1"/>
          <c:showCatName val="0"/>
          <c:showSerName val="0"/>
          <c:showPercent val="0"/>
          <c:showBubbleSize val="0"/>
        </c:dLbls>
        <c:smooth val="0"/>
        <c:axId val="138704000"/>
        <c:axId val="138705536"/>
      </c:lineChart>
      <c:catAx>
        <c:axId val="13870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705536"/>
        <c:crosses val="autoZero"/>
        <c:auto val="1"/>
        <c:lblAlgn val="ctr"/>
        <c:lblOffset val="100"/>
        <c:noMultiLvlLbl val="0"/>
      </c:catAx>
      <c:valAx>
        <c:axId val="138705536"/>
        <c:scaling>
          <c:orientation val="minMax"/>
          <c:max val="0.11000000000000001"/>
          <c:min val="6.0000000000000012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70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Actual investment</c:v>
          </c:tx>
          <c:spPr>
            <a:solidFill>
              <a:srgbClr val="4F81BD"/>
            </a:solidFill>
            <a:ln w="25400">
              <a:noFill/>
            </a:ln>
          </c:spPr>
          <c:invertIfNegative val="0"/>
          <c:dPt>
            <c:idx val="1"/>
            <c:invertIfNegative val="0"/>
            <c:bubble3D val="0"/>
            <c:spPr>
              <a:solidFill>
                <a:schemeClr val="accent1">
                  <a:lumMod val="40000"/>
                  <a:lumOff val="60000"/>
                </a:schemeClr>
              </a:solidFill>
              <a:ln w="25400">
                <a:noFill/>
              </a:ln>
            </c:spPr>
            <c:extLst>
              <c:ext xmlns:c16="http://schemas.microsoft.com/office/drawing/2014/chart" uri="{C3380CC4-5D6E-409C-BE32-E72D297353CC}">
                <c16:uniqueId val="{00000001-FC8D-4296-AC8D-EE56B62F8DD8}"/>
              </c:ext>
            </c:extLst>
          </c:dPt>
          <c:dPt>
            <c:idx val="2"/>
            <c:invertIfNegative val="0"/>
            <c:bubble3D val="0"/>
            <c:spPr>
              <a:solidFill>
                <a:schemeClr val="accent1">
                  <a:lumMod val="40000"/>
                  <a:lumOff val="60000"/>
                </a:schemeClr>
              </a:solidFill>
              <a:ln w="25400">
                <a:noFill/>
              </a:ln>
            </c:spPr>
            <c:extLst>
              <c:ext xmlns:c16="http://schemas.microsoft.com/office/drawing/2014/chart" uri="{C3380CC4-5D6E-409C-BE32-E72D297353CC}">
                <c16:uniqueId val="{00000003-FC8D-4296-AC8D-EE56B62F8DD8}"/>
              </c:ext>
            </c:extLst>
          </c:dPt>
          <c:dPt>
            <c:idx val="3"/>
            <c:invertIfNegative val="0"/>
            <c:bubble3D val="0"/>
            <c:spPr>
              <a:solidFill>
                <a:schemeClr val="tx2">
                  <a:lumMod val="20000"/>
                  <a:lumOff val="80000"/>
                </a:schemeClr>
              </a:solidFill>
              <a:ln w="25400">
                <a:noFill/>
              </a:ln>
            </c:spPr>
            <c:extLst>
              <c:ext xmlns:c16="http://schemas.microsoft.com/office/drawing/2014/chart" uri="{C3380CC4-5D6E-409C-BE32-E72D297353CC}">
                <c16:uniqueId val="{00000005-FC8D-4296-AC8D-EE56B62F8DD8}"/>
              </c:ext>
            </c:extLst>
          </c:dPt>
          <c:dPt>
            <c:idx val="4"/>
            <c:invertIfNegative val="0"/>
            <c:bubble3D val="0"/>
            <c:spPr>
              <a:solidFill>
                <a:schemeClr val="tx2">
                  <a:lumMod val="20000"/>
                  <a:lumOff val="80000"/>
                </a:schemeClr>
              </a:solidFill>
              <a:ln w="25400">
                <a:noFill/>
              </a:ln>
            </c:spPr>
            <c:extLst>
              <c:ext xmlns:c16="http://schemas.microsoft.com/office/drawing/2014/chart" uri="{C3380CC4-5D6E-409C-BE32-E72D297353CC}">
                <c16:uniqueId val="{00000007-FC8D-4296-AC8D-EE56B62F8DD8}"/>
              </c:ext>
            </c:extLst>
          </c:dPt>
          <c:dPt>
            <c:idx val="5"/>
            <c:invertIfNegative val="0"/>
            <c:bubble3D val="0"/>
            <c:spPr>
              <a:solidFill>
                <a:schemeClr val="tx2">
                  <a:lumMod val="20000"/>
                  <a:lumOff val="80000"/>
                </a:schemeClr>
              </a:solidFill>
              <a:ln w="25400">
                <a:noFill/>
              </a:ln>
            </c:spPr>
            <c:extLst>
              <c:ext xmlns:c16="http://schemas.microsoft.com/office/drawing/2014/chart" uri="{C3380CC4-5D6E-409C-BE32-E72D297353CC}">
                <c16:uniqueId val="{00000009-FC8D-4296-AC8D-EE56B62F8DD8}"/>
              </c:ext>
            </c:extLst>
          </c:dPt>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Sheet1!$D$3:$H$3</c:f>
              <c:strCache>
                <c:ptCount val="5"/>
                <c:pt idx="0">
                  <c:v>2016/17</c:v>
                </c:pt>
                <c:pt idx="1">
                  <c:v>2017/18</c:v>
                </c:pt>
                <c:pt idx="2">
                  <c:v>2018/19</c:v>
                </c:pt>
                <c:pt idx="3">
                  <c:v>2019/20</c:v>
                </c:pt>
                <c:pt idx="4">
                  <c:v>2020/21</c:v>
                </c:pt>
              </c:strCache>
            </c:strRef>
          </c:cat>
          <c:val>
            <c:numRef>
              <c:f>Sheet1!$D$47:$H$47</c:f>
              <c:numCache>
                <c:formatCode>_(* #,##0.0_);_(* \(#,##0.0\);_(* "-"??_);_(@_)</c:formatCode>
                <c:ptCount val="5"/>
                <c:pt idx="0">
                  <c:v>9.5788480000000007</c:v>
                </c:pt>
                <c:pt idx="1">
                  <c:v>9.9741359999999997</c:v>
                </c:pt>
                <c:pt idx="2">
                  <c:v>10.369424</c:v>
                </c:pt>
                <c:pt idx="3">
                  <c:v>10.764711999999999</c:v>
                </c:pt>
                <c:pt idx="4">
                  <c:v>11.16</c:v>
                </c:pt>
              </c:numCache>
            </c:numRef>
          </c:val>
          <c:extLst>
            <c:ext xmlns:c16="http://schemas.microsoft.com/office/drawing/2014/chart" uri="{C3380CC4-5D6E-409C-BE32-E72D297353CC}">
              <c16:uniqueId val="{0000000A-FC8D-4296-AC8D-EE56B62F8DD8}"/>
            </c:ext>
          </c:extLst>
        </c:ser>
        <c:ser>
          <c:idx val="1"/>
          <c:order val="1"/>
          <c:tx>
            <c:v>Investment needed to reach target</c:v>
          </c:tx>
          <c:spPr>
            <a:solidFill>
              <a:srgbClr val="C0504D"/>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Sheet1!$D$3:$H$3</c:f>
              <c:strCache>
                <c:ptCount val="5"/>
                <c:pt idx="0">
                  <c:v>2016/17</c:v>
                </c:pt>
                <c:pt idx="1">
                  <c:v>2017/18</c:v>
                </c:pt>
                <c:pt idx="2">
                  <c:v>2018/19</c:v>
                </c:pt>
                <c:pt idx="3">
                  <c:v>2019/20</c:v>
                </c:pt>
                <c:pt idx="4">
                  <c:v>2020/21</c:v>
                </c:pt>
              </c:strCache>
            </c:strRef>
          </c:cat>
          <c:val>
            <c:numRef>
              <c:f>Sheet1!$D$51:$H$51</c:f>
              <c:numCache>
                <c:formatCode>_(* #,##0.0_);_(* \(#,##0.0\);_(* "-"??_);_(@_)</c:formatCode>
                <c:ptCount val="5"/>
                <c:pt idx="0">
                  <c:v>3.6774719999999999</c:v>
                </c:pt>
                <c:pt idx="1">
                  <c:v>3.645734</c:v>
                </c:pt>
                <c:pt idx="2">
                  <c:v>3.5201660000000001</c:v>
                </c:pt>
                <c:pt idx="3">
                  <c:v>3.4557579999999999</c:v>
                </c:pt>
                <c:pt idx="4">
                  <c:v>3.3904700000000001</c:v>
                </c:pt>
              </c:numCache>
            </c:numRef>
          </c:val>
          <c:extLst>
            <c:ext xmlns:c16="http://schemas.microsoft.com/office/drawing/2014/chart" uri="{C3380CC4-5D6E-409C-BE32-E72D297353CC}">
              <c16:uniqueId val="{0000000B-FC8D-4296-AC8D-EE56B62F8DD8}"/>
            </c:ext>
          </c:extLst>
        </c:ser>
        <c:ser>
          <c:idx val="2"/>
          <c:order val="2"/>
          <c:tx>
            <c:v>Projected investment</c:v>
          </c:tx>
          <c:spPr>
            <a:solidFill>
              <a:schemeClr val="tx2">
                <a:lumMod val="20000"/>
                <a:lumOff val="80000"/>
              </a:schemeClr>
            </a:solidFill>
          </c:spPr>
          <c:invertIfNegative val="0"/>
          <c:cat>
            <c:strRef>
              <c:f>Sheet1!$D$3:$H$3</c:f>
              <c:strCache>
                <c:ptCount val="5"/>
                <c:pt idx="0">
                  <c:v>2016/17</c:v>
                </c:pt>
                <c:pt idx="1">
                  <c:v>2017/18</c:v>
                </c:pt>
                <c:pt idx="2">
                  <c:v>2018/19</c:v>
                </c:pt>
                <c:pt idx="3">
                  <c:v>2019/20</c:v>
                </c:pt>
                <c:pt idx="4">
                  <c:v>2020/21</c:v>
                </c:pt>
              </c:strCache>
            </c:strRef>
          </c:cat>
          <c:val>
            <c:numLit>
              <c:formatCode>General</c:formatCode>
              <c:ptCount val="1"/>
              <c:pt idx="0">
                <c:v>0</c:v>
              </c:pt>
            </c:numLit>
          </c:val>
          <c:extLst>
            <c:ext xmlns:c16="http://schemas.microsoft.com/office/drawing/2014/chart" uri="{C3380CC4-5D6E-409C-BE32-E72D297353CC}">
              <c16:uniqueId val="{0000000C-FC8D-4296-AC8D-EE56B62F8DD8}"/>
            </c:ext>
          </c:extLst>
        </c:ser>
        <c:dLbls>
          <c:showLegendKey val="0"/>
          <c:showVal val="0"/>
          <c:showCatName val="0"/>
          <c:showSerName val="0"/>
          <c:showPercent val="0"/>
          <c:showBubbleSize val="0"/>
        </c:dLbls>
        <c:gapWidth val="150"/>
        <c:overlap val="100"/>
        <c:axId val="138612096"/>
        <c:axId val="138626176"/>
      </c:barChart>
      <c:catAx>
        <c:axId val="13861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38626176"/>
        <c:crosses val="autoZero"/>
        <c:auto val="1"/>
        <c:lblAlgn val="ctr"/>
        <c:lblOffset val="100"/>
        <c:noMultiLvlLbl val="0"/>
      </c:catAx>
      <c:valAx>
        <c:axId val="138626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a:t>£ billion</a:t>
                </a:r>
              </a:p>
            </c:rich>
          </c:tx>
          <c:overlay val="0"/>
          <c:spPr>
            <a:noFill/>
            <a:ln w="25400">
              <a:noFill/>
            </a:ln>
          </c:spPr>
        </c:title>
        <c:numFmt formatCode="General" sourceLinked="0"/>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138612096"/>
        <c:crosses val="autoZero"/>
        <c:crossBetween val="between"/>
      </c:valAx>
      <c:spPr>
        <a:noFill/>
        <a:ln w="25400">
          <a:noFill/>
        </a:ln>
      </c:spPr>
    </c:plotArea>
    <c:legend>
      <c:legendPos val="b"/>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2/1/2018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2/1/2018</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NHS standard contract changes:</a:t>
            </a:r>
            <a:endParaRPr lang="en-GB" dirty="0"/>
          </a:p>
          <a:p>
            <a:r>
              <a:rPr lang="en-GB" b="1" dirty="0"/>
              <a:t>2016/2017</a:t>
            </a:r>
            <a:endParaRPr lang="en-GB" dirty="0"/>
          </a:p>
          <a:p>
            <a:pPr lvl="0"/>
            <a:r>
              <a:rPr lang="en-GB" dirty="0"/>
              <a:t>Referrals - Hospitals to stop asking GPs to re-refer DNA appointments; - Hospital to make internal referrals for related problem and not ask GP to re-refer</a:t>
            </a:r>
          </a:p>
          <a:p>
            <a:pPr lvl="0"/>
            <a:r>
              <a:rPr lang="en-GB" dirty="0"/>
              <a:t>Communication with the patient and fit notes - Hospital to follow up investigations and inform patient</a:t>
            </a:r>
          </a:p>
          <a:p>
            <a:pPr lvl="0"/>
            <a:r>
              <a:rPr lang="en-GB" dirty="0"/>
              <a:t>Discharge summaries - Discharge summaries within 24 hours</a:t>
            </a:r>
          </a:p>
          <a:p>
            <a:pPr lvl="0"/>
            <a:r>
              <a:rPr lang="en-GB" dirty="0"/>
              <a:t>Clinic letters - Clinic letters within 14 days</a:t>
            </a:r>
          </a:p>
          <a:p>
            <a:pPr lvl="0"/>
            <a:r>
              <a:rPr lang="en-GB" dirty="0"/>
              <a:t>Drugs - Adequate supply drugs on discharge</a:t>
            </a:r>
          </a:p>
          <a:p>
            <a:r>
              <a:rPr lang="en-GB" dirty="0"/>
              <a:t> </a:t>
            </a:r>
          </a:p>
          <a:p>
            <a:r>
              <a:rPr lang="en-GB" b="1" dirty="0"/>
              <a:t>2017/2018</a:t>
            </a:r>
            <a:endParaRPr lang="en-GB" dirty="0"/>
          </a:p>
          <a:p>
            <a:pPr lvl="0"/>
            <a:r>
              <a:rPr lang="en-GB" dirty="0"/>
              <a:t>Communication with the patient and fit notes - Hospital to put in place arrangements for handling patient queries (from patients and GPs); - Hospital to issue fit notes to patients where needed</a:t>
            </a:r>
          </a:p>
          <a:p>
            <a:pPr lvl="0"/>
            <a:r>
              <a:rPr lang="en-GB" dirty="0"/>
              <a:t>Discharge summaries - Discharge summaries from A&amp;E within 24 hrs and direct electronic</a:t>
            </a:r>
          </a:p>
          <a:p>
            <a:pPr lvl="0"/>
            <a:r>
              <a:rPr lang="en-GB" dirty="0"/>
              <a:t>transmission from Oct 2018</a:t>
            </a:r>
          </a:p>
          <a:p>
            <a:pPr lvl="0"/>
            <a:r>
              <a:rPr lang="en-GB" dirty="0"/>
              <a:t>Clinic letters - Clinic letters within 10 days (April 2017) and 7 days (April 2018) and move to electronic transmission using structured clinical headings (Oct 2018)</a:t>
            </a:r>
          </a:p>
          <a:p>
            <a:pPr lvl="0"/>
            <a:r>
              <a:rPr lang="en-GB" dirty="0"/>
              <a:t>Drugs - Hospitals to provide medication following clinic attendance</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105A32-A2A2-4228-8187-2A73A836B8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206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Tx/>
              <a:buChar char="-"/>
            </a:pPr>
            <a:r>
              <a:rPr lang="en-GB" sz="1200" dirty="0"/>
              <a:t>For example: workforce model in Birmingham has three levels of salaried doctors and three levels of partnership.</a:t>
            </a:r>
          </a:p>
          <a:p>
            <a:pPr marL="285750" indent="-285750">
              <a:lnSpc>
                <a:spcPct val="100000"/>
              </a:lnSpc>
              <a:buFontTx/>
              <a:buChar char="-"/>
            </a:pPr>
            <a:r>
              <a:rPr lang="en-GB" sz="1200" dirty="0"/>
              <a:t>In Yorkshire practices have retained their existing partnership structure, but have created a pathway with three levels of salaried doctors.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38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39</a:t>
            </a:fld>
            <a:endParaRPr lang="en-GB"/>
          </a:p>
        </p:txBody>
      </p:sp>
    </p:spTree>
    <p:extLst>
      <p:ext uri="{BB962C8B-B14F-4D97-AF65-F5344CB8AC3E}">
        <p14:creationId xmlns:p14="http://schemas.microsoft.com/office/powerpoint/2010/main" val="2689286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40</a:t>
            </a:fld>
            <a:endParaRPr lang="en-GB"/>
          </a:p>
        </p:txBody>
      </p:sp>
    </p:spTree>
    <p:extLst>
      <p:ext uri="{BB962C8B-B14F-4D97-AF65-F5344CB8AC3E}">
        <p14:creationId xmlns:p14="http://schemas.microsoft.com/office/powerpoint/2010/main" val="189627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41</a:t>
            </a:fld>
            <a:endParaRPr lang="en-GB"/>
          </a:p>
        </p:txBody>
      </p:sp>
    </p:spTree>
    <p:extLst>
      <p:ext uri="{BB962C8B-B14F-4D97-AF65-F5344CB8AC3E}">
        <p14:creationId xmlns:p14="http://schemas.microsoft.com/office/powerpoint/2010/main" val="294390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baseline="0"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171450" indent="-171450">
              <a:buFontTx/>
              <a:buChar char="-"/>
            </a:pPr>
            <a:endParaRPr lang="en-GB"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47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00514BE-DD80-4208-A605-B49E938DD986}" type="slidenum">
              <a:rPr lang="en-GB" smtClean="0"/>
              <a:t>43</a:t>
            </a:fld>
            <a:endParaRPr lang="en-GB"/>
          </a:p>
        </p:txBody>
      </p:sp>
    </p:spTree>
    <p:extLst>
      <p:ext uri="{BB962C8B-B14F-4D97-AF65-F5344CB8AC3E}">
        <p14:creationId xmlns:p14="http://schemas.microsoft.com/office/powerpoint/2010/main" val="1549362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44</a:t>
            </a:fld>
            <a:endParaRPr lang="en-GB"/>
          </a:p>
        </p:txBody>
      </p:sp>
    </p:spTree>
    <p:extLst>
      <p:ext uri="{BB962C8B-B14F-4D97-AF65-F5344CB8AC3E}">
        <p14:creationId xmlns:p14="http://schemas.microsoft.com/office/powerpoint/2010/main" val="291317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45</a:t>
            </a:fld>
            <a:endParaRPr lang="en-GB"/>
          </a:p>
        </p:txBody>
      </p:sp>
    </p:spTree>
    <p:extLst>
      <p:ext uri="{BB962C8B-B14F-4D97-AF65-F5344CB8AC3E}">
        <p14:creationId xmlns:p14="http://schemas.microsoft.com/office/powerpoint/2010/main" val="127896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46</a:t>
            </a:fld>
            <a:endParaRPr lang="en-GB"/>
          </a:p>
        </p:txBody>
      </p:sp>
    </p:spTree>
    <p:extLst>
      <p:ext uri="{BB962C8B-B14F-4D97-AF65-F5344CB8AC3E}">
        <p14:creationId xmlns:p14="http://schemas.microsoft.com/office/powerpoint/2010/main" val="404077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GPFV policy group is committed to monitoring the implementation and delivery of the GPFV to ensure practices are getting what the GPFV has promised. As part of this, some of the work that we have carried out so far includes: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We issued an informational letter to LMCs at the beginning of the financial year on the funding and support streams that are available for 2017/18. We encourage LMCs to use this to ensure practices are receiving all that is available to them and to inform us of any challenges that are being faced in accessing these.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We issued an FOI request to all CCGs in England to establish how and when they plan to provide the £3 per head transformational funding to general practice. </a:t>
            </a:r>
          </a:p>
          <a:p>
            <a:pPr marL="628650" lvl="1" indent="-171450">
              <a:buFont typeface="Arial" panose="020B0604020202020204" pitchFamily="34" charset="0"/>
              <a:buChar char="•"/>
            </a:pPr>
            <a:r>
              <a:rPr lang="en-GB" dirty="0"/>
              <a:t>Most CCGs reported that they will provide this funding, mainly split equally (e.g. £1.50) across two years. </a:t>
            </a:r>
          </a:p>
          <a:p>
            <a:pPr marL="628650" lvl="1" indent="-171450">
              <a:buFont typeface="Arial" panose="020B0604020202020204" pitchFamily="34" charset="0"/>
              <a:buChar char="•"/>
            </a:pPr>
            <a:r>
              <a:rPr lang="en-GB" dirty="0"/>
              <a:t>We have sent out a letter to LMCs detailing the responses from CCGs. We encourage all LMCs to check that practices in their area are receiving this funding from their CCG.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It is vital that general practice receives an increase in recurrent funding. Therefore we have sent a written request to NHS England to determine how much of the GPFV recurrent and non-recurrent funding has been and will be spent. We want to ensure funding will continue beyond the GPFV period.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US" dirty="0"/>
              <a:t>We will be issuing a short, focused survey in March/ April 2018 to LMCs on the 2017/18 funding and support streams. This helps us to establish how the second year of GPFV has been going and if funding is reaching the ground. This information is extremely useful for us to communicate with NHS England what is and isn’t working. </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29</a:t>
            </a:fld>
            <a:endParaRPr lang="en-GB" dirty="0"/>
          </a:p>
        </p:txBody>
      </p:sp>
    </p:spTree>
    <p:extLst>
      <p:ext uri="{BB962C8B-B14F-4D97-AF65-F5344CB8AC3E}">
        <p14:creationId xmlns:p14="http://schemas.microsoft.com/office/powerpoint/2010/main" val="89785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31</a:t>
            </a:fld>
            <a:endParaRPr lang="en-GB" dirty="0"/>
          </a:p>
        </p:txBody>
      </p:sp>
    </p:spTree>
    <p:extLst>
      <p:ext uri="{BB962C8B-B14F-4D97-AF65-F5344CB8AC3E}">
        <p14:creationId xmlns:p14="http://schemas.microsoft.com/office/powerpoint/2010/main" val="226428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32</a:t>
            </a:fld>
            <a:endParaRPr lang="en-GB"/>
          </a:p>
        </p:txBody>
      </p:sp>
    </p:spTree>
    <p:extLst>
      <p:ext uri="{BB962C8B-B14F-4D97-AF65-F5344CB8AC3E}">
        <p14:creationId xmlns:p14="http://schemas.microsoft.com/office/powerpoint/2010/main" val="184008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33</a:t>
            </a:fld>
            <a:endParaRPr lang="en-GB"/>
          </a:p>
        </p:txBody>
      </p:sp>
    </p:spTree>
    <p:extLst>
      <p:ext uri="{BB962C8B-B14F-4D97-AF65-F5344CB8AC3E}">
        <p14:creationId xmlns:p14="http://schemas.microsoft.com/office/powerpoint/2010/main" val="307783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34</a:t>
            </a:fld>
            <a:endParaRPr lang="en-GB"/>
          </a:p>
        </p:txBody>
      </p:sp>
    </p:spTree>
    <p:extLst>
      <p:ext uri="{BB962C8B-B14F-4D97-AF65-F5344CB8AC3E}">
        <p14:creationId xmlns:p14="http://schemas.microsoft.com/office/powerpoint/2010/main" val="192704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16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36</a:t>
            </a:fld>
            <a:endParaRPr lang="en-GB"/>
          </a:p>
        </p:txBody>
      </p:sp>
    </p:spTree>
    <p:extLst>
      <p:ext uri="{BB962C8B-B14F-4D97-AF65-F5344CB8AC3E}">
        <p14:creationId xmlns:p14="http://schemas.microsoft.com/office/powerpoint/2010/main" val="32731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Profit center: This means that profits are worked out at practice level and shared between the partners at that practice, rather than a super-partnership level and shared between everyone. </a:t>
            </a:r>
          </a:p>
          <a:p>
            <a:endParaRPr lang="en-GB" dirty="0"/>
          </a:p>
          <a:p>
            <a:pPr marL="171450" indent="-171450">
              <a:buFontTx/>
              <a:buChar char="-"/>
            </a:pPr>
            <a:endParaRPr lang="en-GB" dirty="0"/>
          </a:p>
          <a:p>
            <a:pPr marL="171450" indent="-171450">
              <a:buFontTx/>
              <a:buChar char="-"/>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6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1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1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9" y="256374"/>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5" y="4781753"/>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a:solidFill>
                  <a:srgbClr val="13316E"/>
                </a:solidFill>
              </a:rPr>
              <a:pPr/>
              <a:t>1 February, 2018</a:t>
            </a:fld>
            <a:endParaRPr dirty="0">
              <a:solidFill>
                <a:srgbClr val="13316E"/>
              </a:solidFill>
            </a:endParaRPr>
          </a:p>
        </p:txBody>
      </p:sp>
    </p:spTree>
    <p:extLst>
      <p:ext uri="{BB962C8B-B14F-4D97-AF65-F5344CB8AC3E}">
        <p14:creationId xmlns:p14="http://schemas.microsoft.com/office/powerpoint/2010/main" val="232231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1 February, 2018</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1 February, 2018</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1 February, 2018</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1 February, 2018</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1 February, 2018</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1 February, 2018</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1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1 February, 2018</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1 February, 2018</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1 February, 2018</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1 February, 2018</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1 February, 2018</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1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1 February, 2018</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1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1 February, 2018</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image" Target="../media/image14.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1 February, 2018</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 id="2147483683" r:id="rId13"/>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1 February, 2018</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1 February, 2018</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1 February, 2018</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ma.org.uk/reportNHSpressures" TargetMode="External"/><Relationship Id="rId2" Type="http://schemas.openxmlformats.org/officeDocument/2006/relationships/hyperlink" Target="https://r1.dotmailer-surveys.com/00jvxef-a92tly1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GB" sz="4000" dirty="0"/>
              <a:t>2018 Roadshow</a:t>
            </a:r>
          </a:p>
        </p:txBody>
      </p:sp>
      <p:sp>
        <p:nvSpPr>
          <p:cNvPr id="4" name="Title 3"/>
          <p:cNvSpPr>
            <a:spLocks noGrp="1"/>
          </p:cNvSpPr>
          <p:nvPr>
            <p:ph type="title"/>
          </p:nvPr>
        </p:nvSpPr>
        <p:spPr>
          <a:xfrm>
            <a:off x="388043" y="256365"/>
            <a:ext cx="7186463" cy="1246495"/>
          </a:xfrm>
        </p:spPr>
        <p:txBody>
          <a:bodyPr/>
          <a:lstStyle/>
          <a:p>
            <a:r>
              <a:rPr lang="en-GB" dirty="0"/>
              <a:t>GPC England</a:t>
            </a:r>
          </a:p>
        </p:txBody>
      </p:sp>
      <p:sp>
        <p:nvSpPr>
          <p:cNvPr id="3" name="Date Placeholder 2"/>
          <p:cNvSpPr>
            <a:spLocks noGrp="1"/>
          </p:cNvSpPr>
          <p:nvPr>
            <p:ph type="dt" sz="half" idx="2"/>
          </p:nvPr>
        </p:nvSpPr>
        <p:spPr/>
        <p:txBody>
          <a:bodyPr/>
          <a:lstStyle/>
          <a:p>
            <a:fld id="{DCA246D6-0145-8F42-988A-D1647772ACB2}" type="datetime3">
              <a:rPr lang="en-GB" smtClean="0"/>
              <a:t>1 February, 2018</a:t>
            </a:fld>
            <a:endParaRPr lang="en-US" dirty="0"/>
          </a:p>
        </p:txBody>
      </p:sp>
    </p:spTree>
    <p:extLst>
      <p:ext uri="{BB962C8B-B14F-4D97-AF65-F5344CB8AC3E}">
        <p14:creationId xmlns:p14="http://schemas.microsoft.com/office/powerpoint/2010/main" val="306095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p:cNvPr>
          <p:cNvGraphicFramePr>
            <a:graphicFrameLocks/>
          </p:cNvGraphicFramePr>
          <p:nvPr>
            <p:extLst>
              <p:ext uri="{D42A27DB-BD31-4B8C-83A1-F6EECF244321}">
                <p14:modId xmlns:p14="http://schemas.microsoft.com/office/powerpoint/2010/main" val="3678797892"/>
              </p:ext>
            </p:extLst>
          </p:nvPr>
        </p:nvGraphicFramePr>
        <p:xfrm>
          <a:off x="388045" y="664879"/>
          <a:ext cx="7430235" cy="3980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517395" y="171060"/>
            <a:ext cx="6567228" cy="493819"/>
          </a:xfrm>
        </p:spPr>
        <p:txBody>
          <a:bodyPr>
            <a:noAutofit/>
          </a:bodyPr>
          <a:lstStyle/>
          <a:p>
            <a:r>
              <a:rPr lang="en-GB" sz="2800" dirty="0">
                <a:solidFill>
                  <a:srgbClr val="002060"/>
                </a:solidFill>
                <a:latin typeface="Calibri Light" panose="020F0302020204030204" pitchFamily="34" charset="0"/>
              </a:rPr>
              <a:t>GP share of NHS budget – projected change</a:t>
            </a:r>
            <a:endParaRPr lang="en-US" sz="2800"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377741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8" y="326922"/>
            <a:ext cx="7155752" cy="493819"/>
          </a:xfrm>
        </p:spPr>
        <p:txBody>
          <a:bodyPr/>
          <a:lstStyle/>
          <a:p>
            <a:r>
              <a:rPr lang="en-GB" dirty="0"/>
              <a:t>Funding gap to reach 11% investment target</a:t>
            </a:r>
          </a:p>
        </p:txBody>
      </p:sp>
      <p:graphicFrame>
        <p:nvGraphicFramePr>
          <p:cNvPr id="6" name="Content Placeholder 5"/>
          <p:cNvGraphicFramePr>
            <a:graphicFrameLocks noGrp="1"/>
          </p:cNvGraphicFramePr>
          <p:nvPr>
            <p:ph type="chart" sz="quarter" idx="13"/>
            <p:extLst/>
          </p:nvPr>
        </p:nvGraphicFramePr>
        <p:xfrm>
          <a:off x="377429" y="1251348"/>
          <a:ext cx="8393906" cy="30872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7429" y="974348"/>
            <a:ext cx="5136777" cy="284693"/>
          </a:xfrm>
          <a:prstGeom prst="rect">
            <a:avLst/>
          </a:prstGeom>
          <a:noFill/>
        </p:spPr>
        <p:txBody>
          <a:bodyPr wrap="square" lIns="68580" tIns="34290" rIns="68580" bIns="34290" rtlCol="0">
            <a:spAutoFit/>
          </a:bodyPr>
          <a:lstStyle/>
          <a:p>
            <a:pPr defTabSz="685800">
              <a:defRPr/>
            </a:pPr>
            <a:r>
              <a:rPr lang="en-GB" sz="1400" kern="0" dirty="0">
                <a:solidFill>
                  <a:schemeClr val="tx2"/>
                </a:solidFill>
              </a:rPr>
              <a:t>Investment in general practice (excluding drug reimbursement) </a:t>
            </a:r>
            <a:endParaRPr lang="en-US" sz="1400" kern="0" dirty="0">
              <a:solidFill>
                <a:schemeClr val="tx2"/>
              </a:solidFill>
            </a:endParaRPr>
          </a:p>
        </p:txBody>
      </p:sp>
    </p:spTree>
    <p:extLst>
      <p:ext uri="{BB962C8B-B14F-4D97-AF65-F5344CB8AC3E}">
        <p14:creationId xmlns:p14="http://schemas.microsoft.com/office/powerpoint/2010/main" val="65660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GB" dirty="0"/>
              <a:t>Workforce expansion strategy, recurrently funded</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88046" y="1213944"/>
            <a:ext cx="7787233" cy="2896459"/>
          </a:xfrm>
        </p:spPr>
        <p:txBody>
          <a:bodyPr/>
          <a:lstStyle/>
          <a:p>
            <a:pPr>
              <a:spcAft>
                <a:spcPts val="1200"/>
              </a:spcAft>
            </a:pPr>
            <a:r>
              <a:rPr lang="en-GB" sz="2000" b="1" dirty="0">
                <a:latin typeface="+mn-lt"/>
              </a:rPr>
              <a:t>Problem: </a:t>
            </a:r>
            <a:r>
              <a:rPr lang="en-US" sz="1800" dirty="0">
                <a:latin typeface="+mn-lt"/>
              </a:rPr>
              <a:t>FTE GPs declining, GPs reducing time commitment or leaving, increased role substitution rather than expansion, time-limited funding</a:t>
            </a:r>
          </a:p>
          <a:p>
            <a:pPr>
              <a:lnSpc>
                <a:spcPct val="100000"/>
              </a:lnSpc>
              <a:spcAft>
                <a:spcPts val="1200"/>
              </a:spcAft>
            </a:pPr>
            <a:r>
              <a:rPr lang="en-US" sz="2000" b="1" dirty="0">
                <a:latin typeface="+mn-lt"/>
              </a:rPr>
              <a:t>Impact: </a:t>
            </a:r>
            <a:r>
              <a:rPr lang="en-US" sz="1800" dirty="0">
                <a:latin typeface="+mn-lt"/>
              </a:rPr>
              <a:t>Longer appointment waits, practices unable to recruit, closing lists to new registrations or closing altogether</a:t>
            </a:r>
          </a:p>
          <a:p>
            <a:pPr>
              <a:lnSpc>
                <a:spcPct val="100000"/>
              </a:lnSpc>
              <a:spcAft>
                <a:spcPts val="1200"/>
              </a:spcAft>
            </a:pPr>
            <a:r>
              <a:rPr lang="en-US" sz="2000" b="1" dirty="0">
                <a:latin typeface="+mn-lt"/>
              </a:rPr>
              <a:t>Solution</a:t>
            </a:r>
            <a:r>
              <a:rPr lang="en-US" sz="2000" dirty="0">
                <a:latin typeface="+mn-lt"/>
              </a:rPr>
              <a:t>: </a:t>
            </a:r>
            <a:r>
              <a:rPr lang="en-US" sz="1800" dirty="0">
                <a:latin typeface="+mn-lt"/>
              </a:rPr>
              <a:t>Genuine workforce expansion strategy, recurrently funded, flexible working initiatives, international GP recruitment, training grants, better use of funded MDT, promoting general practice positively</a:t>
            </a:r>
          </a:p>
          <a:p>
            <a:pPr>
              <a:lnSpc>
                <a:spcPct val="100000"/>
              </a:lnSpc>
              <a:spcAft>
                <a:spcPts val="1200"/>
              </a:spcAft>
            </a:pPr>
            <a:r>
              <a:rPr lang="en-US" sz="2000" b="1" dirty="0">
                <a:latin typeface="+mn-lt"/>
              </a:rPr>
              <a:t>Progress</a:t>
            </a:r>
            <a:r>
              <a:rPr lang="en-US" sz="2000" dirty="0">
                <a:latin typeface="+mn-lt"/>
              </a:rPr>
              <a:t>: </a:t>
            </a:r>
            <a:r>
              <a:rPr lang="en-US" sz="1800" dirty="0">
                <a:latin typeface="+mn-lt"/>
              </a:rPr>
              <a:t>Medical school expansion with GP focus; 256 x £20k targeted </a:t>
            </a:r>
            <a:br>
              <a:rPr lang="en-US" sz="1800" dirty="0">
                <a:latin typeface="+mn-lt"/>
              </a:rPr>
            </a:br>
            <a:r>
              <a:rPr lang="en-US" sz="1800" dirty="0">
                <a:latin typeface="+mn-lt"/>
              </a:rPr>
              <a:t>enhanced recruitment scheme; improved induction/refresher and </a:t>
            </a:r>
            <a:br>
              <a:rPr lang="en-US" sz="1800" dirty="0">
                <a:latin typeface="+mn-lt"/>
              </a:rPr>
            </a:br>
            <a:r>
              <a:rPr lang="en-US" sz="1800" dirty="0">
                <a:latin typeface="+mn-lt"/>
              </a:rPr>
              <a:t>retainer schemes; recruiting internationally; clinical pharmacist scheme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609" y="3240490"/>
            <a:ext cx="1036345" cy="126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00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050" y="1131571"/>
            <a:ext cx="7968431" cy="3062391"/>
          </a:xfrm>
        </p:spPr>
        <p:txBody>
          <a:bodyPr/>
          <a:lstStyle/>
          <a:p>
            <a:pPr lvl="2" indent="0">
              <a:buNone/>
            </a:pPr>
            <a:r>
              <a:rPr lang="en-GB" dirty="0">
                <a:solidFill>
                  <a:schemeClr val="tx1"/>
                </a:solidFill>
                <a:latin typeface="Calibri Light" panose="020F0302020204030204" pitchFamily="34" charset="0"/>
                <a:cs typeface="Calibri Light" panose="020F0302020204030204" pitchFamily="34" charset="0"/>
              </a:rPr>
              <a:t>Current reality (excluding locums):</a:t>
            </a:r>
          </a:p>
          <a:p>
            <a:pPr lvl="2" indent="0">
              <a:buNone/>
            </a:pPr>
            <a:endParaRPr lang="en-GB" dirty="0">
              <a:solidFill>
                <a:schemeClr val="tx1"/>
              </a:solidFill>
              <a:latin typeface="Calibri Light" panose="020F0302020204030204" pitchFamily="34" charset="0"/>
              <a:cs typeface="Calibri Light" panose="020F0302020204030204" pitchFamily="34" charset="0"/>
            </a:endParaRPr>
          </a:p>
          <a:p>
            <a:pPr lvl="2" indent="0">
              <a:buNone/>
            </a:pPr>
            <a:r>
              <a:rPr lang="en-GB" b="1" dirty="0">
                <a:solidFill>
                  <a:schemeClr val="tx1"/>
                </a:solidFill>
                <a:latin typeface="Calibri Light" panose="020F0302020204030204" pitchFamily="34" charset="0"/>
                <a:cs typeface="Calibri Light" panose="020F0302020204030204" pitchFamily="34" charset="0"/>
              </a:rPr>
              <a:t>March 2017 – Sept 2017</a:t>
            </a:r>
          </a:p>
          <a:p>
            <a:pPr marL="1149321" lvl="4" indent="-457189">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39,002 GPs, a decrease of 558 (-1.4%) from 39,660</a:t>
            </a:r>
          </a:p>
          <a:p>
            <a:pPr marL="1149321" lvl="4" indent="-457189">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32,272 FTE GPs, a decrease of 700 (-2.2%) from 32,972</a:t>
            </a:r>
          </a:p>
          <a:p>
            <a:pPr lvl="4" indent="0">
              <a:buNone/>
            </a:pPr>
            <a:endParaRPr lang="en-GB" dirty="0">
              <a:solidFill>
                <a:schemeClr val="tx1"/>
              </a:solidFill>
              <a:latin typeface="Calibri Light" panose="020F0302020204030204" pitchFamily="34" charset="0"/>
              <a:cs typeface="Calibri Light" panose="020F0302020204030204" pitchFamily="34" charset="0"/>
            </a:endParaRPr>
          </a:p>
          <a:p>
            <a:pPr lvl="2" indent="0">
              <a:buNone/>
            </a:pPr>
            <a:r>
              <a:rPr lang="en-GB" b="1" dirty="0">
                <a:solidFill>
                  <a:schemeClr val="tx1"/>
                </a:solidFill>
                <a:latin typeface="Calibri Light" panose="020F0302020204030204" pitchFamily="34" charset="0"/>
                <a:cs typeface="Calibri Light" panose="020F0302020204030204" pitchFamily="34" charset="0"/>
              </a:rPr>
              <a:t>March 2016 – Sept 2017</a:t>
            </a:r>
          </a:p>
          <a:p>
            <a:pPr marL="1035024" lvl="4" indent="-342892">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Number of FTE GPs fell by 1953 (-5.7%) to 32272</a:t>
            </a:r>
          </a:p>
          <a:p>
            <a:pPr marL="1035024" lvl="4" indent="-342892">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Number of FTE consultants rose by 881 (2.0%) to 44513</a:t>
            </a:r>
          </a:p>
          <a:p>
            <a:pPr marL="1035024" lvl="4" indent="-342892">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Number of doctors in training rose by 843 (1.7% )to 50,969</a:t>
            </a:r>
          </a:p>
          <a:p>
            <a:pPr>
              <a:lnSpc>
                <a:spcPct val="100000"/>
              </a:lnSpc>
            </a:pPr>
            <a:endParaRPr lang="en-GB" dirty="0"/>
          </a:p>
        </p:txBody>
      </p:sp>
      <p:sp>
        <p:nvSpPr>
          <p:cNvPr id="3" name="Title 2"/>
          <p:cNvSpPr>
            <a:spLocks noGrp="1"/>
          </p:cNvSpPr>
          <p:nvPr>
            <p:ph type="title"/>
          </p:nvPr>
        </p:nvSpPr>
        <p:spPr>
          <a:xfrm>
            <a:off x="388050" y="256374"/>
            <a:ext cx="5235512" cy="875197"/>
          </a:xfrm>
        </p:spPr>
        <p:txBody>
          <a:bodyPr/>
          <a:lstStyle/>
          <a:p>
            <a:pPr>
              <a:lnSpc>
                <a:spcPct val="100000"/>
              </a:lnSpc>
            </a:pPr>
            <a:r>
              <a:rPr lang="en-GB" dirty="0"/>
              <a:t>GP Workforce - </a:t>
            </a:r>
            <a:r>
              <a:rPr lang="en-GB" dirty="0">
                <a:solidFill>
                  <a:srgbClr val="13316E"/>
                </a:solidFill>
                <a:latin typeface="Calibri Light" panose="020F0302020204030204" pitchFamily="34" charset="0"/>
                <a:cs typeface="Calibri Light" panose="020F0302020204030204" pitchFamily="34" charset="0"/>
              </a:rPr>
              <a:t>5000 more GPs?</a:t>
            </a:r>
            <a:br>
              <a:rPr lang="en-GB" dirty="0">
                <a:solidFill>
                  <a:srgbClr val="13316E"/>
                </a:solidFill>
                <a:latin typeface="Calibri Light" panose="020F0302020204030204" pitchFamily="34" charset="0"/>
                <a:cs typeface="Calibri Light" panose="020F0302020204030204" pitchFamily="34" charset="0"/>
              </a:rPr>
            </a:br>
            <a:endParaRPr lang="en-GB" dirty="0"/>
          </a:p>
        </p:txBody>
      </p:sp>
    </p:spTree>
    <p:extLst>
      <p:ext uri="{BB962C8B-B14F-4D97-AF65-F5344CB8AC3E}">
        <p14:creationId xmlns:p14="http://schemas.microsoft.com/office/powerpoint/2010/main" val="198627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GB" dirty="0"/>
              <a:t>A sustainable, long-term indemnity package</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88046" y="943932"/>
            <a:ext cx="8384067" cy="3134562"/>
          </a:xfrm>
        </p:spPr>
        <p:txBody>
          <a:bodyPr/>
          <a:lstStyle/>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Secretary of State announced state-backed indemnity scheme for all GPs and practice staff from April 2019</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Aiming to remove burden of indemnity from all NHS GPs and practice staff</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Establish parity with hospital doctors</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GPC discussions with DH have commenced</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Potential survey shortly</a:t>
            </a:r>
          </a:p>
          <a:p>
            <a:pPr marL="257175" indent="-257175">
              <a:lnSpc>
                <a:spcPct val="100000"/>
              </a:lnSpc>
              <a:buFont typeface="Arial" panose="020B0604020202020204" pitchFamily="34" charset="0"/>
              <a:buChar char="•"/>
            </a:pPr>
            <a:endParaRPr lang="en-GB" sz="1500"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629" y="2571750"/>
            <a:ext cx="1495300" cy="182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75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5447"/>
            <a:ext cx="7976636" cy="493819"/>
          </a:xfrm>
        </p:spPr>
        <p:txBody>
          <a:bodyPr/>
          <a:lstStyle/>
          <a:p>
            <a:r>
              <a:rPr lang="en-GB" dirty="0"/>
              <a:t>Manage workload and empower patients</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835572"/>
            <a:ext cx="8384067" cy="3279015"/>
          </a:xfrm>
        </p:spPr>
        <p:txBody>
          <a:bodyPr/>
          <a:lstStyle/>
          <a:p>
            <a:pPr>
              <a:lnSpc>
                <a:spcPct val="100000"/>
              </a:lnSpc>
            </a:pPr>
            <a:r>
              <a:rPr lang="en-GB" sz="2000" b="1" dirty="0">
                <a:latin typeface="+mn-lt"/>
              </a:rPr>
              <a:t>Problem: </a:t>
            </a:r>
            <a:r>
              <a:rPr lang="en-US" sz="1800" dirty="0">
                <a:latin typeface="+mn-lt"/>
              </a:rPr>
              <a:t>workload and demand rapidly grown over last decade, population increasing, underfunded workload shifting from hospitals, bureaucracy of regulatory reporting</a:t>
            </a:r>
          </a:p>
          <a:p>
            <a:pPr>
              <a:lnSpc>
                <a:spcPct val="100000"/>
              </a:lnSpc>
            </a:pPr>
            <a:r>
              <a:rPr lang="en-US" sz="2000" b="1" dirty="0">
                <a:latin typeface="+mn-lt"/>
              </a:rPr>
              <a:t>Impact: </a:t>
            </a:r>
            <a:r>
              <a:rPr lang="en-US" sz="1800" dirty="0">
                <a:latin typeface="+mn-lt"/>
              </a:rPr>
              <a:t>Doctors leaving or not joining general practice, practices suspending patient registrations or closing, GP burnout</a:t>
            </a:r>
          </a:p>
          <a:p>
            <a:pPr>
              <a:lnSpc>
                <a:spcPct val="100000"/>
              </a:lnSpc>
            </a:pPr>
            <a:r>
              <a:rPr lang="en-US" sz="2000" b="1" dirty="0">
                <a:latin typeface="+mn-lt"/>
              </a:rPr>
              <a:t>Solution</a:t>
            </a:r>
            <a:r>
              <a:rPr lang="en-US" sz="2000" dirty="0">
                <a:latin typeface="+mn-lt"/>
              </a:rPr>
              <a:t>: </a:t>
            </a:r>
            <a:r>
              <a:rPr lang="en-US" sz="1800" dirty="0">
                <a:latin typeface="+mn-lt"/>
              </a:rPr>
              <a:t>Practices to define capacity limits; warning systems for practices reaching unsafe working limits; locality hubs managed by practices; limit registration for patient safety; reduce bureaucracy and duplication; patient empowerment; reduce GPs’ role in non-NHS work; review collaborative service payments</a:t>
            </a:r>
          </a:p>
          <a:p>
            <a:pPr>
              <a:lnSpc>
                <a:spcPct val="100000"/>
              </a:lnSpc>
            </a:pPr>
            <a:r>
              <a:rPr lang="en-US" sz="2000" b="1" dirty="0">
                <a:latin typeface="+mn-lt"/>
              </a:rPr>
              <a:t>Progress</a:t>
            </a:r>
            <a:r>
              <a:rPr lang="en-US" sz="2000" dirty="0">
                <a:latin typeface="+mn-lt"/>
              </a:rPr>
              <a:t>: </a:t>
            </a:r>
            <a:r>
              <a:rPr lang="en-US" sz="1800" dirty="0">
                <a:latin typeface="+mn-lt"/>
              </a:rPr>
              <a:t>Practice resilience programme &gt;£17.2m (1279 practices 2016/17), </a:t>
            </a:r>
            <a:br>
              <a:rPr lang="en-US" sz="1800" dirty="0">
                <a:latin typeface="+mn-lt"/>
              </a:rPr>
            </a:br>
            <a:r>
              <a:rPr lang="en-US" sz="1800" dirty="0">
                <a:latin typeface="+mn-lt"/>
              </a:rPr>
              <a:t>£8m available in 2017/18; GP Health Service; significant changes to the </a:t>
            </a:r>
            <a:br>
              <a:rPr lang="en-US" sz="1800" dirty="0">
                <a:latin typeface="+mn-lt"/>
              </a:rPr>
            </a:br>
            <a:r>
              <a:rPr lang="en-US" sz="1800" dirty="0">
                <a:latin typeface="+mn-lt"/>
              </a:rPr>
              <a:t>standard hospital contract to reduce burden on practices; GPC defining </a:t>
            </a:r>
            <a:br>
              <a:rPr lang="en-US" sz="1800" dirty="0">
                <a:latin typeface="+mn-lt"/>
              </a:rPr>
            </a:br>
            <a:r>
              <a:rPr lang="en-US" sz="1800" dirty="0">
                <a:latin typeface="+mn-lt"/>
              </a:rPr>
              <a:t>safe workload and developing alert system</a:t>
            </a:r>
            <a:endParaRPr lang="en-GB" sz="1800" dirty="0">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041" y="3188276"/>
            <a:ext cx="997360" cy="121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07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253489"/>
            <a:ext cx="7976636" cy="493819"/>
          </a:xfrm>
        </p:spPr>
        <p:txBody>
          <a:bodyPr/>
          <a:lstStyle/>
          <a:p>
            <a:r>
              <a:rPr lang="en-GB" dirty="0"/>
              <a:t>Managing workload</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1127234"/>
            <a:ext cx="8384067" cy="3047511"/>
          </a:xfrm>
        </p:spPr>
        <p:txBody>
          <a:bodyPr/>
          <a:lstStyle/>
          <a:p>
            <a:pPr marL="285750" indent="-285750">
              <a:lnSpc>
                <a:spcPct val="100000"/>
              </a:lnSpc>
              <a:spcAft>
                <a:spcPts val="1200"/>
              </a:spcAft>
              <a:buFont typeface="Arial" panose="020B0604020202020204" pitchFamily="34" charset="0"/>
              <a:buChar char="•"/>
            </a:pPr>
            <a:r>
              <a:rPr lang="en-GB" sz="2000" dirty="0">
                <a:latin typeface="+mn-lt"/>
              </a:rPr>
              <a:t>Enabling</a:t>
            </a:r>
            <a:r>
              <a:rPr lang="en-US" sz="2000" dirty="0">
                <a:latin typeface="+mn-lt"/>
              </a:rPr>
              <a:t> practices to improve quality and safety, and address recruitment and retention crisis, by agreeing  safe workload limits</a:t>
            </a:r>
          </a:p>
          <a:p>
            <a:pPr marL="285750" indent="-285750">
              <a:lnSpc>
                <a:spcPct val="100000"/>
              </a:lnSpc>
              <a:spcAft>
                <a:spcPts val="1200"/>
              </a:spcAft>
              <a:buFont typeface="Arial" panose="020B0604020202020204" pitchFamily="34" charset="0"/>
              <a:buChar char="•"/>
            </a:pPr>
            <a:r>
              <a:rPr lang="en-US" sz="2000" dirty="0">
                <a:latin typeface="+mn-lt"/>
              </a:rPr>
              <a:t>Providing practices with practical tools with which to achieve workload control</a:t>
            </a:r>
            <a:endParaRPr lang="en-GB" sz="2000" dirty="0">
              <a:latin typeface="+mn-lt"/>
            </a:endParaRPr>
          </a:p>
          <a:p>
            <a:pPr marL="285750" indent="-285750">
              <a:lnSpc>
                <a:spcPct val="100000"/>
              </a:lnSpc>
              <a:spcAft>
                <a:spcPts val="1200"/>
              </a:spcAft>
              <a:buFont typeface="Arial" panose="020B0604020202020204" pitchFamily="34" charset="0"/>
              <a:buChar char="•"/>
            </a:pPr>
            <a:r>
              <a:rPr lang="en-GB" sz="2000" dirty="0">
                <a:latin typeface="+mn-lt"/>
              </a:rPr>
              <a:t>Guidance on safe working limits, by number and type of appointment</a:t>
            </a:r>
          </a:p>
          <a:p>
            <a:pPr marL="285750" indent="-285750">
              <a:lnSpc>
                <a:spcPct val="100000"/>
              </a:lnSpc>
              <a:spcAft>
                <a:spcPts val="1200"/>
              </a:spcAft>
              <a:buFont typeface="Arial" panose="020B0604020202020204" pitchFamily="34" charset="0"/>
              <a:buChar char="•"/>
            </a:pPr>
            <a:r>
              <a:rPr lang="en-GB" sz="2000" dirty="0">
                <a:latin typeface="+mn-lt"/>
              </a:rPr>
              <a:t>Development of clinical hubs to transfer work when practices are at capacity</a:t>
            </a:r>
          </a:p>
          <a:p>
            <a:pPr marL="285750" indent="-285750">
              <a:lnSpc>
                <a:spcPct val="100000"/>
              </a:lnSpc>
              <a:spcAft>
                <a:spcPts val="1200"/>
              </a:spcAft>
              <a:buFont typeface="Arial" panose="020B0604020202020204" pitchFamily="34" charset="0"/>
              <a:buChar char="•"/>
            </a:pPr>
            <a:r>
              <a:rPr lang="en-GB" sz="2000" dirty="0">
                <a:latin typeface="+mn-lt"/>
              </a:rPr>
              <a:t>Build on GP Access fund and urgent care plans</a:t>
            </a:r>
          </a:p>
          <a:p>
            <a:pPr marL="285750" indent="-285750">
              <a:lnSpc>
                <a:spcPct val="100000"/>
              </a:lnSpc>
              <a:spcAft>
                <a:spcPts val="1200"/>
              </a:spcAft>
              <a:buFont typeface="Arial" panose="020B0604020202020204" pitchFamily="34" charset="0"/>
              <a:buChar char="•"/>
            </a:pPr>
            <a:r>
              <a:rPr lang="en-GB" sz="2000" dirty="0">
                <a:latin typeface="+mn-lt"/>
              </a:rPr>
              <a:t>Black alert system – different levels depending on severity, prompting local action to reduce pressure</a:t>
            </a:r>
            <a:endParaRPr lang="en-GB" sz="1700" dirty="0">
              <a:latin typeface="+mn-lt"/>
            </a:endParaRPr>
          </a:p>
        </p:txBody>
      </p:sp>
    </p:spTree>
    <p:extLst>
      <p:ext uri="{BB962C8B-B14F-4D97-AF65-F5344CB8AC3E}">
        <p14:creationId xmlns:p14="http://schemas.microsoft.com/office/powerpoint/2010/main" val="369648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1"/>
            <a:ext cx="7092255" cy="841479"/>
          </a:xfrm>
        </p:spPr>
        <p:txBody>
          <a:bodyPr/>
          <a:lstStyle/>
          <a:p>
            <a:r>
              <a:rPr lang="en-GB" dirty="0"/>
              <a:t>Managing and reducing workload:</a:t>
            </a:r>
            <a:br>
              <a:rPr lang="en-GB" dirty="0"/>
            </a:br>
            <a:r>
              <a:rPr lang="en-GB" dirty="0"/>
              <a:t>Primary-secondary care interface</a:t>
            </a:r>
          </a:p>
        </p:txBody>
      </p:sp>
      <p:sp>
        <p:nvSpPr>
          <p:cNvPr id="3" name="Content Placeholder 2"/>
          <p:cNvSpPr>
            <a:spLocks noGrp="1"/>
          </p:cNvSpPr>
          <p:nvPr>
            <p:ph idx="1"/>
          </p:nvPr>
        </p:nvSpPr>
        <p:spPr>
          <a:xfrm>
            <a:off x="388046" y="1348733"/>
            <a:ext cx="6406650" cy="3062391"/>
          </a:xfrm>
        </p:spPr>
        <p:txBody>
          <a:bodyPr/>
          <a:lstStyle/>
          <a:p>
            <a:pPr marL="346075" indent="-346075">
              <a:lnSpc>
                <a:spcPct val="100000"/>
              </a:lnSpc>
              <a:buFont typeface="Arial" panose="020B0604020202020204" pitchFamily="34" charset="0"/>
              <a:buChar char="•"/>
            </a:pPr>
            <a:r>
              <a:rPr lang="en-GB" sz="1725" dirty="0">
                <a:latin typeface="+mn-lt"/>
                <a:cs typeface="Calibri" panose="020F0502020204030204" pitchFamily="34" charset="0"/>
              </a:rPr>
              <a:t>Changes to the standard hospital </a:t>
            </a:r>
            <a:r>
              <a:rPr lang="en-GB" sz="1725">
                <a:latin typeface="+mn-lt"/>
                <a:cs typeface="Calibri" panose="020F0502020204030204" pitchFamily="34" charset="0"/>
              </a:rPr>
              <a:t>contract 2016/17 and 2017-19, </a:t>
            </a:r>
            <a:r>
              <a:rPr lang="en-GB" sz="1725" dirty="0">
                <a:latin typeface="+mn-lt"/>
                <a:cs typeface="Calibri" panose="020F0502020204030204" pitchFamily="34" charset="0"/>
              </a:rPr>
              <a:t>for example:</a:t>
            </a:r>
          </a:p>
          <a:p>
            <a:pPr marL="741363" lvl="4" indent="-285750">
              <a:lnSpc>
                <a:spcPct val="100000"/>
              </a:lnSpc>
              <a:buFont typeface="Courier New" panose="02070309020205020404" pitchFamily="49" charset="0"/>
              <a:buChar char="o"/>
            </a:pPr>
            <a:r>
              <a:rPr lang="en-GB" sz="1725" i="1" dirty="0">
                <a:solidFill>
                  <a:schemeClr val="tx1"/>
                </a:solidFill>
                <a:latin typeface="+mn-lt"/>
                <a:cs typeface="Calibri" panose="020F0502020204030204" pitchFamily="34" charset="0"/>
              </a:rPr>
              <a:t>hospitals are responsible for providing patients with fit notes</a:t>
            </a:r>
          </a:p>
          <a:p>
            <a:pPr marL="741363" lvl="4" indent="-285750">
              <a:lnSpc>
                <a:spcPct val="100000"/>
              </a:lnSpc>
              <a:buFont typeface="Courier New" panose="02070309020205020404" pitchFamily="49" charset="0"/>
              <a:buChar char="o"/>
            </a:pPr>
            <a:r>
              <a:rPr lang="en-GB" sz="1725" i="1" dirty="0">
                <a:solidFill>
                  <a:schemeClr val="tx1"/>
                </a:solidFill>
                <a:latin typeface="+mn-lt"/>
                <a:cs typeface="Calibri" panose="020F0502020204030204" pitchFamily="34" charset="0"/>
              </a:rPr>
              <a:t>hospitals to provide discharge summaries within 24 hours </a:t>
            </a:r>
          </a:p>
          <a:p>
            <a:pPr marL="741363" lvl="4" indent="-285750">
              <a:lnSpc>
                <a:spcPct val="100000"/>
              </a:lnSpc>
              <a:spcAft>
                <a:spcPts val="1350"/>
              </a:spcAft>
              <a:buFont typeface="Courier New" panose="02070309020205020404" pitchFamily="49" charset="0"/>
              <a:buChar char="o"/>
            </a:pPr>
            <a:r>
              <a:rPr lang="en-GB" sz="1725" i="1" dirty="0">
                <a:solidFill>
                  <a:schemeClr val="tx1"/>
                </a:solidFill>
                <a:latin typeface="+mn-lt"/>
                <a:cs typeface="Calibri" panose="020F0502020204030204" pitchFamily="34" charset="0"/>
              </a:rPr>
              <a:t>Hospitals to stop asking GPs to re-refer DNA appointments </a:t>
            </a:r>
          </a:p>
          <a:p>
            <a:pPr marL="346075" indent="-346075">
              <a:lnSpc>
                <a:spcPct val="100000"/>
              </a:lnSpc>
              <a:spcAft>
                <a:spcPts val="1350"/>
              </a:spcAft>
              <a:buFont typeface="Arial" panose="020B0604020202020204" pitchFamily="34" charset="0"/>
              <a:buChar char="•"/>
            </a:pPr>
            <a:r>
              <a:rPr lang="en-GB" sz="1725" dirty="0">
                <a:latin typeface="+mn-lt"/>
                <a:cs typeface="Calibri" panose="020F0502020204030204" pitchFamily="34" charset="0"/>
              </a:rPr>
              <a:t>Helping practices and LMCs hold CCGs and trusts to account, by providing template letters to report and push back on breaches </a:t>
            </a:r>
          </a:p>
          <a:p>
            <a:pPr marL="346075" indent="-346075">
              <a:lnSpc>
                <a:spcPct val="100000"/>
              </a:lnSpc>
              <a:spcAft>
                <a:spcPts val="1350"/>
              </a:spcAft>
              <a:buFont typeface="Arial" panose="020B0604020202020204" pitchFamily="34" charset="0"/>
              <a:buChar char="•"/>
            </a:pPr>
            <a:r>
              <a:rPr lang="en-GB" sz="1725" dirty="0">
                <a:latin typeface="+mn-lt"/>
                <a:cs typeface="Calibri" panose="020F0502020204030204" pitchFamily="34" charset="0"/>
              </a:rPr>
              <a:t>Working with NHS England to communicate changes to trusts and patients (eg new patient facing leaflet)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833" y="1060198"/>
            <a:ext cx="2143586" cy="3023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12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US" dirty="0"/>
              <a:t>Retain national core contract for general practice</a:t>
            </a:r>
            <a:endParaRPr lang="en-GB" dirty="0"/>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820742"/>
            <a:ext cx="7537259" cy="3498384"/>
          </a:xfrm>
        </p:spPr>
        <p:txBody>
          <a:bodyPr/>
          <a:lstStyle/>
          <a:p>
            <a:pPr>
              <a:lnSpc>
                <a:spcPct val="100000"/>
              </a:lnSpc>
            </a:pPr>
            <a:r>
              <a:rPr lang="en-GB" sz="1800" b="1" dirty="0">
                <a:latin typeface="+mn-lt"/>
              </a:rPr>
              <a:t>Problem: </a:t>
            </a:r>
            <a:r>
              <a:rPr lang="en-GB" sz="1600" dirty="0">
                <a:latin typeface="+mn-lt"/>
              </a:rPr>
              <a:t>Threat of </a:t>
            </a:r>
            <a:r>
              <a:rPr lang="en-US" sz="1600" dirty="0">
                <a:latin typeface="+mn-lt"/>
              </a:rPr>
              <a:t>APMS and ACO contracts, doctors unwilling to commit to becoming partners due to uncertainty, impacting recruitment, retention and premises developments. </a:t>
            </a:r>
          </a:p>
          <a:p>
            <a:pPr>
              <a:lnSpc>
                <a:spcPct val="100000"/>
              </a:lnSpc>
            </a:pPr>
            <a:r>
              <a:rPr lang="en-US" sz="1800" b="1" dirty="0">
                <a:latin typeface="+mn-lt"/>
              </a:rPr>
              <a:t>Impact: </a:t>
            </a:r>
            <a:r>
              <a:rPr lang="en-US" sz="1600" dirty="0">
                <a:latin typeface="+mn-lt"/>
              </a:rPr>
              <a:t>Threat to quality health service for patients, continuity of care and working with communities long-term, loss of independent advocate, risk of a costlier service that loses the support of the public</a:t>
            </a:r>
          </a:p>
          <a:p>
            <a:pPr>
              <a:lnSpc>
                <a:spcPct val="100000"/>
              </a:lnSpc>
            </a:pPr>
            <a:r>
              <a:rPr lang="en-US" sz="1800" b="1" dirty="0">
                <a:latin typeface="+mn-lt"/>
              </a:rPr>
              <a:t>Solution</a:t>
            </a:r>
            <a:r>
              <a:rPr lang="en-US" sz="1800" dirty="0">
                <a:latin typeface="+mn-lt"/>
              </a:rPr>
              <a:t>: </a:t>
            </a:r>
            <a:r>
              <a:rPr lang="en-US" sz="1600" dirty="0">
                <a:latin typeface="+mn-lt"/>
              </a:rPr>
              <a:t>Ongoing commitment to the national contract and independent contractor status; at-scale models built on the foundation of registered lists and GMS contract; collaborative working across local healthcare systems rather than single responsible body/employer; fully funded integrated urgent care service</a:t>
            </a:r>
          </a:p>
          <a:p>
            <a:pPr>
              <a:lnSpc>
                <a:spcPct val="100000"/>
              </a:lnSpc>
            </a:pPr>
            <a:r>
              <a:rPr lang="en-US" sz="1800" b="1" dirty="0">
                <a:latin typeface="+mn-lt"/>
              </a:rPr>
              <a:t>Progress</a:t>
            </a:r>
            <a:r>
              <a:rPr lang="en-US" sz="1800" dirty="0">
                <a:latin typeface="+mn-lt"/>
              </a:rPr>
              <a:t>: </a:t>
            </a:r>
            <a:r>
              <a:rPr lang="en-US" sz="1600" dirty="0">
                <a:latin typeface="+mn-lt"/>
              </a:rPr>
              <a:t>Investment in GMS contract through national negotiations; Secretary of State speaking of commitment to partnership model; ACO contract guidance; </a:t>
            </a:r>
            <a:br>
              <a:rPr lang="en-US" sz="1600" dirty="0">
                <a:latin typeface="+mn-lt"/>
              </a:rPr>
            </a:br>
            <a:r>
              <a:rPr lang="en-US" sz="1600" dirty="0">
                <a:latin typeface="+mn-lt"/>
              </a:rPr>
              <a:t>government review of ACOs.</a:t>
            </a:r>
            <a:endParaRPr lang="en-GB" sz="1600" b="1" dirty="0">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104" y="3043101"/>
            <a:ext cx="1169375" cy="142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0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Premises, IT and admin support</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1" y="843454"/>
            <a:ext cx="7682114" cy="3582944"/>
          </a:xfrm>
        </p:spPr>
        <p:txBody>
          <a:bodyPr/>
          <a:lstStyle/>
          <a:p>
            <a:pPr>
              <a:lnSpc>
                <a:spcPct val="100000"/>
              </a:lnSpc>
              <a:spcAft>
                <a:spcPts val="1200"/>
              </a:spcAft>
            </a:pPr>
            <a:r>
              <a:rPr lang="en-GB" sz="1800" b="1" dirty="0">
                <a:latin typeface="+mn-lt"/>
              </a:rPr>
              <a:t>Problem: </a:t>
            </a:r>
            <a:r>
              <a:rPr lang="en-GB" sz="1700" dirty="0">
                <a:latin typeface="+mn-lt"/>
              </a:rPr>
              <a:t>insufficient </a:t>
            </a:r>
            <a:r>
              <a:rPr lang="en-US" sz="1700" dirty="0">
                <a:latin typeface="+mn-lt"/>
              </a:rPr>
              <a:t>investment, deterioration in premises, out of date/not fit for purpose, slow IT networks, outsourcing NHS backroom function problems</a:t>
            </a:r>
          </a:p>
          <a:p>
            <a:pPr>
              <a:lnSpc>
                <a:spcPct val="100000"/>
              </a:lnSpc>
              <a:spcAft>
                <a:spcPts val="1200"/>
              </a:spcAft>
            </a:pPr>
            <a:r>
              <a:rPr lang="en-US" sz="1800" b="1" dirty="0">
                <a:latin typeface="+mn-lt"/>
              </a:rPr>
              <a:t>Impact: </a:t>
            </a:r>
            <a:r>
              <a:rPr lang="en-US" sz="1700" dirty="0">
                <a:latin typeface="+mn-lt"/>
              </a:rPr>
              <a:t>practices unable to accommodate latest innovations, practices handing back contracts because of premises, difficulties with data sharing, vulnerable to cyber-attack, patients at potential risk, destabilising practice finances, exacerbating workforce crisis</a:t>
            </a:r>
          </a:p>
          <a:p>
            <a:pPr>
              <a:lnSpc>
                <a:spcPct val="100000"/>
              </a:lnSpc>
              <a:spcAft>
                <a:spcPts val="1200"/>
              </a:spcAft>
            </a:pPr>
            <a:r>
              <a:rPr lang="en-US" sz="1800" b="1" dirty="0">
                <a:latin typeface="+mn-lt"/>
              </a:rPr>
              <a:t>Solution</a:t>
            </a:r>
            <a:r>
              <a:rPr lang="en-US" sz="1800" dirty="0">
                <a:latin typeface="+mn-lt"/>
              </a:rPr>
              <a:t>: </a:t>
            </a:r>
            <a:r>
              <a:rPr lang="en-US" sz="1700" dirty="0">
                <a:latin typeface="+mn-lt"/>
              </a:rPr>
              <a:t>IT refresh; recurrent fully funded systems; end paper records; superfast data connections; fully functioning PCSE/back office support systems; premises commission; increased recurrent investment in GP premises</a:t>
            </a:r>
          </a:p>
          <a:p>
            <a:pPr>
              <a:lnSpc>
                <a:spcPct val="100000"/>
              </a:lnSpc>
              <a:spcAft>
                <a:spcPts val="1200"/>
              </a:spcAft>
            </a:pPr>
            <a:r>
              <a:rPr lang="en-US" sz="1800" b="1" dirty="0">
                <a:latin typeface="+mn-lt"/>
              </a:rPr>
              <a:t>Progress</a:t>
            </a:r>
            <a:r>
              <a:rPr lang="en-US" sz="1800" dirty="0">
                <a:latin typeface="+mn-lt"/>
              </a:rPr>
              <a:t>: </a:t>
            </a:r>
            <a:r>
              <a:rPr lang="en-US" sz="1700" dirty="0">
                <a:latin typeface="+mn-lt"/>
              </a:rPr>
              <a:t>PCDs updated; challenging NHS PS and CHP; extension to STDL/VAT/legal </a:t>
            </a:r>
            <a:br>
              <a:rPr lang="en-US" sz="1700" dirty="0">
                <a:latin typeface="+mn-lt"/>
              </a:rPr>
            </a:br>
            <a:r>
              <a:rPr lang="en-US" sz="1700" dirty="0">
                <a:latin typeface="+mn-lt"/>
              </a:rPr>
              <a:t>fees programme; discussions regarding the replacement of </a:t>
            </a:r>
            <a:r>
              <a:rPr lang="en-US" sz="1700" dirty="0" err="1">
                <a:latin typeface="+mn-lt"/>
              </a:rPr>
              <a:t>GPSoC</a:t>
            </a:r>
            <a:r>
              <a:rPr lang="en-US" sz="1700" dirty="0">
                <a:latin typeface="+mn-lt"/>
              </a:rPr>
              <a:t>; </a:t>
            </a:r>
            <a:br>
              <a:rPr lang="en-US" sz="1700" dirty="0">
                <a:latin typeface="+mn-lt"/>
              </a:rPr>
            </a:br>
            <a:r>
              <a:rPr lang="en-US" sz="1700" dirty="0">
                <a:latin typeface="+mn-lt"/>
              </a:rPr>
              <a:t>GP2GP implementation progressing</a:t>
            </a:r>
            <a:endParaRPr lang="en-GB" sz="1700" b="1"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18" y="3019545"/>
            <a:ext cx="1207176" cy="146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9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375469" y="1196284"/>
            <a:ext cx="8173746" cy="3122842"/>
          </a:xfrm>
        </p:spPr>
        <p:txBody>
          <a:bodyPr/>
          <a:lstStyle/>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Contract update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Saving general practice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Recent developments</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Sessional GPs update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GPFV update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Working at Scale support</a:t>
            </a:r>
          </a:p>
          <a:p>
            <a:pPr marL="227012">
              <a:lnSpc>
                <a:spcPct val="100000"/>
              </a:lnSpc>
            </a:pPr>
            <a:endParaRPr lang="en-GB" sz="20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361064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GP at Hand</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1127234"/>
            <a:ext cx="8384067" cy="3047511"/>
          </a:xfrm>
        </p:spPr>
        <p:txBody>
          <a:bodyPr/>
          <a:lstStyle/>
          <a:p>
            <a:pPr marL="285750" indent="-285750">
              <a:lnSpc>
                <a:spcPct val="100000"/>
              </a:lnSpc>
              <a:spcAft>
                <a:spcPts val="1200"/>
              </a:spcAft>
              <a:buFont typeface="Arial" panose="020B0604020202020204" pitchFamily="34" charset="0"/>
              <a:buChar char="•"/>
            </a:pPr>
            <a:r>
              <a:rPr lang="en-GB" sz="1600" dirty="0">
                <a:latin typeface="+mn-lt"/>
              </a:rPr>
              <a:t>London based practice-commissioned App for online consultations</a:t>
            </a:r>
          </a:p>
          <a:p>
            <a:pPr marL="285750" indent="-285750">
              <a:lnSpc>
                <a:spcPct val="100000"/>
              </a:lnSpc>
              <a:spcAft>
                <a:spcPts val="1200"/>
              </a:spcAft>
              <a:buFont typeface="Arial" panose="020B0604020202020204" pitchFamily="34" charset="0"/>
              <a:buChar char="•"/>
            </a:pPr>
            <a:r>
              <a:rPr lang="en-GB" sz="1600" dirty="0">
                <a:latin typeface="+mn-lt"/>
              </a:rPr>
              <a:t>Available to any patient in England, but selective outside practice boundary</a:t>
            </a:r>
          </a:p>
          <a:p>
            <a:pPr marL="285750" indent="-285750">
              <a:lnSpc>
                <a:spcPct val="100000"/>
              </a:lnSpc>
              <a:spcAft>
                <a:spcPts val="1200"/>
              </a:spcAft>
              <a:buFont typeface="Arial" panose="020B0604020202020204" pitchFamily="34" charset="0"/>
              <a:buChar char="•"/>
            </a:pPr>
            <a:r>
              <a:rPr lang="en-GB" sz="1600" dirty="0">
                <a:latin typeface="+mn-lt"/>
              </a:rPr>
              <a:t>Massive increase in patient registrations – 4970 to 16,117 by January 2018</a:t>
            </a:r>
          </a:p>
          <a:p>
            <a:pPr marL="285750" indent="-285750">
              <a:lnSpc>
                <a:spcPct val="100000"/>
              </a:lnSpc>
              <a:spcAft>
                <a:spcPts val="1200"/>
              </a:spcAft>
              <a:buFont typeface="Arial" panose="020B0604020202020204" pitchFamily="34" charset="0"/>
              <a:buChar char="•"/>
            </a:pPr>
            <a:r>
              <a:rPr lang="en-GB" sz="1600" dirty="0">
                <a:latin typeface="+mn-lt"/>
              </a:rPr>
              <a:t>Patients not always clear they have left their current GP to access this service</a:t>
            </a:r>
          </a:p>
          <a:p>
            <a:pPr marL="285750" indent="-285750">
              <a:lnSpc>
                <a:spcPct val="100000"/>
              </a:lnSpc>
              <a:spcAft>
                <a:spcPts val="1200"/>
              </a:spcAft>
              <a:buFont typeface="Arial" panose="020B0604020202020204" pitchFamily="34" charset="0"/>
              <a:buChar char="•"/>
            </a:pPr>
            <a:r>
              <a:rPr lang="en-GB" sz="1600" dirty="0">
                <a:latin typeface="+mn-lt"/>
              </a:rPr>
              <a:t>Undermines principle of registered list and current funding model</a:t>
            </a:r>
          </a:p>
          <a:p>
            <a:pPr marL="285750" indent="-285750">
              <a:lnSpc>
                <a:spcPct val="100000"/>
              </a:lnSpc>
              <a:spcAft>
                <a:spcPts val="1200"/>
              </a:spcAft>
              <a:buFont typeface="Arial" panose="020B0604020202020204" pitchFamily="34" charset="0"/>
              <a:buChar char="•"/>
            </a:pPr>
            <a:r>
              <a:rPr lang="en-US" sz="1600" dirty="0">
                <a:latin typeface="+mn-lt"/>
              </a:rPr>
              <a:t>Inappropriate use of out of area regulations</a:t>
            </a:r>
          </a:p>
          <a:p>
            <a:pPr marL="285750" indent="-285750">
              <a:lnSpc>
                <a:spcPct val="100000"/>
              </a:lnSpc>
              <a:spcAft>
                <a:spcPts val="1200"/>
              </a:spcAft>
              <a:buFont typeface="Arial" panose="020B0604020202020204" pitchFamily="34" charset="0"/>
              <a:buChar char="•"/>
            </a:pPr>
            <a:r>
              <a:rPr lang="en-US" sz="1600" dirty="0">
                <a:latin typeface="+mn-lt"/>
              </a:rPr>
              <a:t>Data protection issues and blurring lines between NHS and private services</a:t>
            </a:r>
            <a:endParaRPr lang="en-GB" sz="1600" dirty="0">
              <a:latin typeface="+mn-lt"/>
            </a:endParaRPr>
          </a:p>
          <a:p>
            <a:pPr marL="285750" indent="-285750">
              <a:lnSpc>
                <a:spcPct val="100000"/>
              </a:lnSpc>
              <a:spcAft>
                <a:spcPts val="1200"/>
              </a:spcAft>
              <a:buFont typeface="Arial" panose="020B0604020202020204" pitchFamily="34" charset="0"/>
              <a:buChar char="•"/>
            </a:pPr>
            <a:r>
              <a:rPr lang="en-GB" sz="1600" dirty="0">
                <a:latin typeface="+mn-lt"/>
              </a:rPr>
              <a:t>GPC written to and met with NHS England, requesting suspension of current registrations to allow full review to ensure patient safety and assess impact on other practices</a:t>
            </a:r>
          </a:p>
        </p:txBody>
      </p:sp>
    </p:spTree>
    <p:extLst>
      <p:ext uri="{BB962C8B-B14F-4D97-AF65-F5344CB8AC3E}">
        <p14:creationId xmlns:p14="http://schemas.microsoft.com/office/powerpoint/2010/main" val="367626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PCSE</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1127234"/>
            <a:ext cx="8384067" cy="3047511"/>
          </a:xfrm>
        </p:spPr>
        <p:txBody>
          <a:bodyPr/>
          <a:lstStyle/>
          <a:p>
            <a:pPr marL="285750" indent="-285750">
              <a:lnSpc>
                <a:spcPct val="100000"/>
              </a:lnSpc>
              <a:spcAft>
                <a:spcPts val="1200"/>
              </a:spcAft>
              <a:buFont typeface="Arial" panose="020B0604020202020204" pitchFamily="34" charset="0"/>
              <a:buChar char="•"/>
            </a:pPr>
            <a:r>
              <a:rPr lang="en-GB" sz="1600" dirty="0">
                <a:latin typeface="+mn-lt"/>
              </a:rPr>
              <a:t>Survey of GPs, practices and LMCs provides further evidence of failure of NHS England to hit December 2017 deadline with decline in services and need for resolution across the board</a:t>
            </a:r>
          </a:p>
          <a:p>
            <a:pPr marL="285750" indent="-285750">
              <a:lnSpc>
                <a:spcPct val="100000"/>
              </a:lnSpc>
              <a:spcAft>
                <a:spcPts val="1200"/>
              </a:spcAft>
              <a:buFont typeface="Arial" panose="020B0604020202020204" pitchFamily="34" charset="0"/>
              <a:buChar char="•"/>
            </a:pPr>
            <a:r>
              <a:rPr lang="en-GB" sz="1600" dirty="0">
                <a:latin typeface="+mn-lt"/>
              </a:rPr>
              <a:t>Results and letter sent to Simon Stevens</a:t>
            </a:r>
          </a:p>
          <a:p>
            <a:pPr marL="285750" indent="-285750">
              <a:lnSpc>
                <a:spcPct val="100000"/>
              </a:lnSpc>
              <a:spcAft>
                <a:spcPts val="1200"/>
              </a:spcAft>
              <a:buFont typeface="Arial" panose="020B0604020202020204" pitchFamily="34" charset="0"/>
              <a:buChar char="•"/>
            </a:pPr>
            <a:r>
              <a:rPr lang="en-GB" sz="1600" dirty="0">
                <a:latin typeface="+mn-lt"/>
              </a:rPr>
              <a:t>L</a:t>
            </a:r>
            <a:r>
              <a:rPr lang="en-US" sz="1600" dirty="0" err="1">
                <a:latin typeface="+mn-lt"/>
              </a:rPr>
              <a:t>egal</a:t>
            </a:r>
            <a:r>
              <a:rPr lang="en-US" sz="1600" dirty="0">
                <a:latin typeface="+mn-lt"/>
              </a:rPr>
              <a:t> template letters (statutory demands) for practices and GPs to use to recoup incorrect payments</a:t>
            </a:r>
          </a:p>
          <a:p>
            <a:pPr marL="285750" indent="-285750">
              <a:lnSpc>
                <a:spcPct val="100000"/>
              </a:lnSpc>
              <a:spcAft>
                <a:spcPts val="1200"/>
              </a:spcAft>
              <a:buFont typeface="Arial" panose="020B0604020202020204" pitchFamily="34" charset="0"/>
              <a:buChar char="•"/>
            </a:pPr>
            <a:r>
              <a:rPr lang="en-US" sz="1600" dirty="0">
                <a:latin typeface="+mn-lt"/>
              </a:rPr>
              <a:t>Exploring test cases on some service lines</a:t>
            </a:r>
          </a:p>
          <a:p>
            <a:pPr marL="285750" indent="-285750">
              <a:lnSpc>
                <a:spcPct val="100000"/>
              </a:lnSpc>
              <a:spcAft>
                <a:spcPts val="1200"/>
              </a:spcAft>
              <a:buFont typeface="Arial" panose="020B0604020202020204" pitchFamily="34" charset="0"/>
              <a:buChar char="•"/>
            </a:pPr>
            <a:r>
              <a:rPr lang="en-US" sz="1600" dirty="0">
                <a:latin typeface="+mn-lt"/>
              </a:rPr>
              <a:t>FOI to provide information as to extent of PCSE problems</a:t>
            </a:r>
          </a:p>
          <a:p>
            <a:pPr marL="285750" indent="-285750">
              <a:lnSpc>
                <a:spcPct val="100000"/>
              </a:lnSpc>
              <a:spcAft>
                <a:spcPts val="1200"/>
              </a:spcAft>
              <a:buFont typeface="Arial" panose="020B0604020202020204" pitchFamily="34" charset="0"/>
              <a:buChar char="•"/>
            </a:pPr>
            <a:r>
              <a:rPr lang="en-US" sz="1600" dirty="0">
                <a:latin typeface="+mn-lt"/>
              </a:rPr>
              <a:t>National Audit Office review of PCSE</a:t>
            </a:r>
          </a:p>
          <a:p>
            <a:pPr marL="285750" indent="-285750">
              <a:lnSpc>
                <a:spcPct val="100000"/>
              </a:lnSpc>
              <a:spcAft>
                <a:spcPts val="1200"/>
              </a:spcAft>
              <a:buFont typeface="Arial" panose="020B0604020202020204" pitchFamily="34" charset="0"/>
              <a:buChar char="•"/>
            </a:pPr>
            <a:r>
              <a:rPr lang="en-US" sz="1600" dirty="0">
                <a:latin typeface="+mn-lt"/>
              </a:rPr>
              <a:t>Subject access requests</a:t>
            </a:r>
          </a:p>
          <a:p>
            <a:pPr marL="285750" indent="-285750">
              <a:lnSpc>
                <a:spcPct val="100000"/>
              </a:lnSpc>
              <a:spcAft>
                <a:spcPts val="1200"/>
              </a:spcAft>
              <a:buFont typeface="Arial" panose="020B0604020202020204" pitchFamily="34" charset="0"/>
              <a:buChar char="•"/>
            </a:pPr>
            <a:r>
              <a:rPr lang="en-US" sz="1600" dirty="0">
                <a:latin typeface="+mn-lt"/>
              </a:rPr>
              <a:t>Writing to MPs and other political bodies</a:t>
            </a:r>
          </a:p>
          <a:p>
            <a:pPr marL="285750" indent="-285750">
              <a:lnSpc>
                <a:spcPct val="100000"/>
              </a:lnSpc>
              <a:spcAft>
                <a:spcPts val="1200"/>
              </a:spcAft>
              <a:buFont typeface="Arial" panose="020B0604020202020204" pitchFamily="34" charset="0"/>
              <a:buChar char="•"/>
            </a:pPr>
            <a:endParaRPr lang="en-GB" sz="1800" dirty="0">
              <a:latin typeface="+mn-lt"/>
            </a:endParaRPr>
          </a:p>
          <a:p>
            <a:pPr marL="285750" indent="-285750">
              <a:lnSpc>
                <a:spcPct val="100000"/>
              </a:lnSpc>
              <a:spcAft>
                <a:spcPts val="1200"/>
              </a:spcAft>
              <a:buFont typeface="Arial" panose="020B0604020202020204" pitchFamily="34" charset="0"/>
              <a:buChar char="•"/>
            </a:pPr>
            <a:endParaRPr lang="en-GB" sz="1700" dirty="0">
              <a:latin typeface="+mn-lt"/>
            </a:endParaRPr>
          </a:p>
        </p:txBody>
      </p:sp>
    </p:spTree>
    <p:extLst>
      <p:ext uri="{BB962C8B-B14F-4D97-AF65-F5344CB8AC3E}">
        <p14:creationId xmlns:p14="http://schemas.microsoft.com/office/powerpoint/2010/main" val="348062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GDPR</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867104"/>
            <a:ext cx="8384067" cy="3307642"/>
          </a:xfrm>
        </p:spPr>
        <p:txBody>
          <a:bodyPr/>
          <a:lstStyle/>
          <a:p>
            <a:pPr marL="285750" indent="-285750">
              <a:lnSpc>
                <a:spcPct val="100000"/>
              </a:lnSpc>
              <a:buFont typeface="Arial" panose="020B0604020202020204" pitchFamily="34" charset="0"/>
              <a:buChar char="•"/>
            </a:pPr>
            <a:r>
              <a:rPr lang="en-US" sz="1700" dirty="0">
                <a:latin typeface="+mj-lt"/>
              </a:rPr>
              <a:t>New EU data protection regulations from May 2018; UK data protection bill currently going through parliament so potential for more changes</a:t>
            </a:r>
          </a:p>
          <a:p>
            <a:pPr marL="285750" indent="-285750">
              <a:lnSpc>
                <a:spcPct val="100000"/>
              </a:lnSpc>
              <a:buFont typeface="Arial" panose="020B0604020202020204" pitchFamily="34" charset="0"/>
              <a:buChar char="•"/>
            </a:pPr>
            <a:r>
              <a:rPr lang="en-US" sz="1700" dirty="0">
                <a:latin typeface="+mj-lt"/>
              </a:rPr>
              <a:t>Key changes for practices: </a:t>
            </a:r>
          </a:p>
          <a:p>
            <a:pPr marL="741363" indent="-285750">
              <a:lnSpc>
                <a:spcPct val="100000"/>
              </a:lnSpc>
              <a:buFont typeface="Arial" panose="020B0604020202020204" pitchFamily="34" charset="0"/>
              <a:buChar char="•"/>
            </a:pPr>
            <a:r>
              <a:rPr lang="en-US" sz="1600" dirty="0">
                <a:latin typeface="+mj-lt"/>
              </a:rPr>
              <a:t>Compliance must be actively demonstrated and documentation produced on request</a:t>
            </a:r>
          </a:p>
          <a:p>
            <a:pPr marL="741363" indent="-285750">
              <a:lnSpc>
                <a:spcPct val="100000"/>
              </a:lnSpc>
              <a:buFont typeface="Arial" panose="020B0604020202020204" pitchFamily="34" charset="0"/>
              <a:buChar char="•"/>
            </a:pPr>
            <a:r>
              <a:rPr lang="en-US" sz="1600" dirty="0">
                <a:latin typeface="+mj-lt"/>
              </a:rPr>
              <a:t>More information is required in ‘privacy notices’ for patients</a:t>
            </a:r>
          </a:p>
          <a:p>
            <a:pPr marL="741363" indent="-285750">
              <a:lnSpc>
                <a:spcPct val="100000"/>
              </a:lnSpc>
              <a:buFont typeface="Arial" panose="020B0604020202020204" pitchFamily="34" charset="0"/>
              <a:buChar char="•"/>
            </a:pPr>
            <a:r>
              <a:rPr lang="en-US" sz="1600" dirty="0">
                <a:latin typeface="+mj-lt"/>
              </a:rPr>
              <a:t>A legal requirement to report data breaches, and within 72 hours</a:t>
            </a:r>
          </a:p>
          <a:p>
            <a:pPr marL="741363" indent="-285750">
              <a:lnSpc>
                <a:spcPct val="100000"/>
              </a:lnSpc>
              <a:buFont typeface="Arial" panose="020B0604020202020204" pitchFamily="34" charset="0"/>
              <a:buChar char="•"/>
            </a:pPr>
            <a:r>
              <a:rPr lang="en-US" sz="1600" dirty="0">
                <a:latin typeface="+mj-lt"/>
              </a:rPr>
              <a:t>Significantly increased financial penalties for breaches as well as non-compliance</a:t>
            </a:r>
          </a:p>
          <a:p>
            <a:pPr marL="741363" indent="-285750">
              <a:lnSpc>
                <a:spcPct val="100000"/>
              </a:lnSpc>
              <a:buFont typeface="Arial" panose="020B0604020202020204" pitchFamily="34" charset="0"/>
              <a:buChar char="•"/>
            </a:pPr>
            <a:r>
              <a:rPr lang="en-US" sz="1600" dirty="0">
                <a:latin typeface="+mj-lt"/>
              </a:rPr>
              <a:t>Not charging patients for access to medical records (SARs) with shorter deadline for responding</a:t>
            </a:r>
          </a:p>
          <a:p>
            <a:pPr marL="741363" indent="-285750">
              <a:lnSpc>
                <a:spcPct val="100000"/>
              </a:lnSpc>
              <a:buFont typeface="Arial" panose="020B0604020202020204" pitchFamily="34" charset="0"/>
              <a:buChar char="•"/>
            </a:pPr>
            <a:r>
              <a:rPr lang="en-US" sz="1600" dirty="0">
                <a:latin typeface="+mj-lt"/>
              </a:rPr>
              <a:t>Designation of Data Protection Officers</a:t>
            </a:r>
          </a:p>
          <a:p>
            <a:pPr marL="285750" indent="-285750">
              <a:lnSpc>
                <a:spcPct val="100000"/>
              </a:lnSpc>
              <a:buFont typeface="Arial" panose="020B0604020202020204" pitchFamily="34" charset="0"/>
              <a:buChar char="•"/>
            </a:pPr>
            <a:r>
              <a:rPr lang="en-US" sz="1700" dirty="0">
                <a:latin typeface="+mj-lt"/>
              </a:rPr>
              <a:t>NHS England and ICO very slow in assessing impact and practicalities on general practice and preparing guidance</a:t>
            </a:r>
          </a:p>
          <a:p>
            <a:pPr marL="285750" indent="-285750">
              <a:lnSpc>
                <a:spcPct val="100000"/>
              </a:lnSpc>
              <a:buFont typeface="Arial" panose="020B0604020202020204" pitchFamily="34" charset="0"/>
              <a:buChar char="•"/>
            </a:pPr>
            <a:r>
              <a:rPr lang="en-US" sz="1700" dirty="0">
                <a:latin typeface="+mj-lt"/>
              </a:rPr>
              <a:t>GPC guidance planned to be released early February</a:t>
            </a:r>
          </a:p>
        </p:txBody>
      </p:sp>
    </p:spTree>
    <p:extLst>
      <p:ext uri="{BB962C8B-B14F-4D97-AF65-F5344CB8AC3E}">
        <p14:creationId xmlns:p14="http://schemas.microsoft.com/office/powerpoint/2010/main" val="70154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Scotland contract changes</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1032640"/>
            <a:ext cx="8384067" cy="3142105"/>
          </a:xfrm>
        </p:spPr>
        <p:txBody>
          <a:bodyPr/>
          <a:lstStyle/>
          <a:p>
            <a:pPr marL="285750" indent="-285750">
              <a:lnSpc>
                <a:spcPct val="100000"/>
              </a:lnSpc>
              <a:buFont typeface="Arial" panose="020B0604020202020204" pitchFamily="34" charset="0"/>
              <a:buChar char="•"/>
            </a:pPr>
            <a:r>
              <a:rPr lang="en-US" sz="1800" dirty="0">
                <a:latin typeface="+mj-lt"/>
              </a:rPr>
              <a:t>Agreement to implement new contract from April 2018</a:t>
            </a:r>
          </a:p>
          <a:p>
            <a:pPr marL="285750" indent="-285750">
              <a:lnSpc>
                <a:spcPct val="100000"/>
              </a:lnSpc>
              <a:buFont typeface="Arial" panose="020B0604020202020204" pitchFamily="34" charset="0"/>
              <a:buChar char="•"/>
            </a:pPr>
            <a:r>
              <a:rPr lang="en-US" sz="1800" dirty="0">
                <a:latin typeface="+mj-lt"/>
              </a:rPr>
              <a:t>Emphasis on GP as expert generalist</a:t>
            </a:r>
          </a:p>
          <a:p>
            <a:pPr marL="285750" indent="-285750">
              <a:lnSpc>
                <a:spcPct val="100000"/>
              </a:lnSpc>
              <a:buFont typeface="Arial" panose="020B0604020202020204" pitchFamily="34" charset="0"/>
              <a:buChar char="•"/>
            </a:pPr>
            <a:r>
              <a:rPr lang="en-US" sz="1800" dirty="0">
                <a:latin typeface="+mj-lt"/>
              </a:rPr>
              <a:t>New funding formula</a:t>
            </a:r>
          </a:p>
          <a:p>
            <a:pPr marL="285750" indent="-285750">
              <a:lnSpc>
                <a:spcPct val="100000"/>
              </a:lnSpc>
              <a:buFont typeface="Arial" panose="020B0604020202020204" pitchFamily="34" charset="0"/>
              <a:buChar char="•"/>
            </a:pPr>
            <a:r>
              <a:rPr lang="en-US" sz="1800" dirty="0">
                <a:latin typeface="+mj-lt"/>
              </a:rPr>
              <a:t>End of QOF (already commenced)</a:t>
            </a:r>
          </a:p>
          <a:p>
            <a:pPr marL="285750" indent="-285750">
              <a:lnSpc>
                <a:spcPct val="100000"/>
              </a:lnSpc>
              <a:buFont typeface="Arial" panose="020B0604020202020204" pitchFamily="34" charset="0"/>
              <a:buChar char="•"/>
            </a:pPr>
            <a:r>
              <a:rPr lang="en-US" sz="1800" dirty="0">
                <a:latin typeface="+mj-lt"/>
              </a:rPr>
              <a:t>Minimum partner income of £80,430 (</a:t>
            </a:r>
            <a:r>
              <a:rPr lang="en-US" sz="1800" dirty="0" err="1">
                <a:latin typeface="+mj-lt"/>
              </a:rPr>
              <a:t>inc</a:t>
            </a:r>
            <a:r>
              <a:rPr lang="en-US" sz="1800" dirty="0">
                <a:latin typeface="+mj-lt"/>
              </a:rPr>
              <a:t> employers superannuation) pro rata by April 19</a:t>
            </a:r>
          </a:p>
          <a:p>
            <a:pPr marL="285750" indent="-285750">
              <a:lnSpc>
                <a:spcPct val="100000"/>
              </a:lnSpc>
              <a:buFont typeface="Arial" panose="020B0604020202020204" pitchFamily="34" charset="0"/>
              <a:buChar char="•"/>
            </a:pPr>
            <a:r>
              <a:rPr lang="en-US" sz="1800" dirty="0">
                <a:latin typeface="+mj-lt"/>
              </a:rPr>
              <a:t>Agreed income range and direct reimbursement of practice expenses in phase 2</a:t>
            </a:r>
          </a:p>
          <a:p>
            <a:pPr marL="285750" indent="-285750">
              <a:lnSpc>
                <a:spcPct val="100000"/>
              </a:lnSpc>
              <a:buFont typeface="Arial" panose="020B0604020202020204" pitchFamily="34" charset="0"/>
              <a:buChar char="•"/>
            </a:pPr>
            <a:r>
              <a:rPr lang="en-US" sz="1800" dirty="0">
                <a:latin typeface="+mj-lt"/>
              </a:rPr>
              <a:t>All vaccinations programmes to be done by Health Boards</a:t>
            </a:r>
          </a:p>
          <a:p>
            <a:pPr marL="285750" indent="-285750">
              <a:lnSpc>
                <a:spcPct val="100000"/>
              </a:lnSpc>
              <a:buFont typeface="Arial" panose="020B0604020202020204" pitchFamily="34" charset="0"/>
              <a:buChar char="•"/>
            </a:pPr>
            <a:r>
              <a:rPr lang="en-US" sz="1800" dirty="0">
                <a:latin typeface="+mj-lt"/>
              </a:rPr>
              <a:t>Pharmacotherapy service provided to support practices</a:t>
            </a:r>
          </a:p>
          <a:p>
            <a:pPr marL="285750" indent="-285750">
              <a:lnSpc>
                <a:spcPct val="100000"/>
              </a:lnSpc>
              <a:buFont typeface="Arial" panose="020B0604020202020204" pitchFamily="34" charset="0"/>
              <a:buChar char="•"/>
            </a:pPr>
            <a:r>
              <a:rPr lang="en-US" sz="1800" dirty="0">
                <a:latin typeface="+mj-lt"/>
              </a:rPr>
              <a:t>25 year programme to move toward Health Board owned GP premises</a:t>
            </a:r>
          </a:p>
          <a:p>
            <a:pPr marL="285750" indent="-285750">
              <a:lnSpc>
                <a:spcPct val="100000"/>
              </a:lnSpc>
              <a:buFont typeface="Arial" panose="020B0604020202020204" pitchFamily="34" charset="0"/>
              <a:buChar char="•"/>
            </a:pPr>
            <a:endParaRPr lang="en-US" sz="1800" dirty="0">
              <a:latin typeface="+mj-lt"/>
            </a:endParaRPr>
          </a:p>
          <a:p>
            <a:pPr marL="285750" indent="-285750">
              <a:lnSpc>
                <a:spcPct val="100000"/>
              </a:lnSpc>
              <a:buFont typeface="Arial" panose="020B0604020202020204" pitchFamily="34" charset="0"/>
              <a:buChar char="•"/>
            </a:pPr>
            <a:endParaRPr lang="en-US" sz="1800" dirty="0">
              <a:latin typeface="+mj-lt"/>
            </a:endParaRPr>
          </a:p>
        </p:txBody>
      </p:sp>
    </p:spTree>
    <p:extLst>
      <p:ext uri="{BB962C8B-B14F-4D97-AF65-F5344CB8AC3E}">
        <p14:creationId xmlns:p14="http://schemas.microsoft.com/office/powerpoint/2010/main" val="331767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GMC high court ruling</a:t>
            </a: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1032640"/>
            <a:ext cx="8384067" cy="3142105"/>
          </a:xfrm>
        </p:spPr>
        <p:txBody>
          <a:bodyPr/>
          <a:lstStyle/>
          <a:p>
            <a:pPr marL="285750" indent="-285750">
              <a:lnSpc>
                <a:spcPct val="100000"/>
              </a:lnSpc>
              <a:buFont typeface="Arial" panose="020B0604020202020204" pitchFamily="34" charset="0"/>
              <a:buChar char="•"/>
            </a:pPr>
            <a:r>
              <a:rPr lang="en-US" sz="1800" dirty="0">
                <a:latin typeface="+mj-lt"/>
              </a:rPr>
              <a:t>Unjustified GMC appeal against Medical Practitioners Tribunal Service decision</a:t>
            </a:r>
          </a:p>
          <a:p>
            <a:pPr marL="285750" indent="-285750">
              <a:lnSpc>
                <a:spcPct val="100000"/>
              </a:lnSpc>
              <a:buFont typeface="Arial" panose="020B0604020202020204" pitchFamily="34" charset="0"/>
              <a:buChar char="•"/>
            </a:pPr>
            <a:r>
              <a:rPr lang="en-US" sz="1800" dirty="0">
                <a:latin typeface="+mj-lt"/>
              </a:rPr>
              <a:t>Unacceptable use of appraisal reflections to support prosecution</a:t>
            </a:r>
          </a:p>
          <a:p>
            <a:pPr marL="285750" indent="-285750">
              <a:lnSpc>
                <a:spcPct val="100000"/>
              </a:lnSpc>
              <a:buFont typeface="Arial" panose="020B0604020202020204" pitchFamily="34" charset="0"/>
              <a:buChar char="•"/>
            </a:pPr>
            <a:r>
              <a:rPr lang="en-US" sz="1800" dirty="0">
                <a:latin typeface="+mj-lt"/>
              </a:rPr>
              <a:t>BMA in urgent meeting with GMC to state serious concerns</a:t>
            </a:r>
          </a:p>
          <a:p>
            <a:pPr marL="285750" indent="-285750">
              <a:lnSpc>
                <a:spcPct val="100000"/>
              </a:lnSpc>
              <a:buFont typeface="Arial" panose="020B0604020202020204" pitchFamily="34" charset="0"/>
              <a:buChar char="•"/>
            </a:pPr>
            <a:r>
              <a:rPr lang="en-US" sz="1800" dirty="0">
                <a:latin typeface="+mj-lt"/>
              </a:rPr>
              <a:t>BMA offering support for Dr </a:t>
            </a:r>
            <a:r>
              <a:rPr lang="en-US" sz="1800" dirty="0" err="1">
                <a:latin typeface="+mj-lt"/>
              </a:rPr>
              <a:t>Bawa-Garba's</a:t>
            </a:r>
            <a:r>
              <a:rPr lang="en-US" sz="1800" dirty="0">
                <a:latin typeface="+mj-lt"/>
              </a:rPr>
              <a:t> legal team</a:t>
            </a:r>
          </a:p>
          <a:p>
            <a:pPr marL="285750" indent="-285750">
              <a:lnSpc>
                <a:spcPct val="100000"/>
              </a:lnSpc>
              <a:buFont typeface="Arial" panose="020B0604020202020204" pitchFamily="34" charset="0"/>
              <a:buChar char="•"/>
            </a:pPr>
            <a:r>
              <a:rPr lang="en-US" sz="1800" dirty="0">
                <a:latin typeface="+mj-lt"/>
              </a:rPr>
              <a:t>Guidance to doctors to protect themselves and on recording information in appraisal</a:t>
            </a:r>
          </a:p>
          <a:p>
            <a:pPr marL="285750" indent="-285750">
              <a:lnSpc>
                <a:spcPct val="100000"/>
              </a:lnSpc>
              <a:buFont typeface="Arial" panose="020B0604020202020204" pitchFamily="34" charset="0"/>
              <a:buChar char="•"/>
            </a:pPr>
            <a:r>
              <a:rPr lang="en-US" sz="1800" dirty="0">
                <a:latin typeface="+mj-lt"/>
              </a:rPr>
              <a:t>Challenging unsafe working conditions</a:t>
            </a:r>
          </a:p>
          <a:p>
            <a:pPr marL="285750" indent="-285750">
              <a:lnSpc>
                <a:spcPct val="100000"/>
              </a:lnSpc>
              <a:buFont typeface="Arial" panose="020B0604020202020204" pitchFamily="34" charset="0"/>
              <a:buChar char="•"/>
            </a:pPr>
            <a:endParaRPr lang="en-US" sz="1800" dirty="0">
              <a:latin typeface="+mj-lt"/>
            </a:endParaRPr>
          </a:p>
          <a:p>
            <a:pPr marL="285750" indent="-285750">
              <a:lnSpc>
                <a:spcPct val="100000"/>
              </a:lnSpc>
              <a:buFont typeface="Arial" panose="020B0604020202020204" pitchFamily="34" charset="0"/>
              <a:buChar char="•"/>
            </a:pPr>
            <a:r>
              <a:rPr lang="en-US" sz="1800" dirty="0">
                <a:latin typeface="+mj-lt"/>
              </a:rPr>
              <a:t>NHS pressures - your experiences:</a:t>
            </a:r>
            <a:endParaRPr lang="en-US" sz="1800" dirty="0">
              <a:latin typeface="+mj-lt"/>
              <a:hlinkClick r:id="rId2"/>
            </a:endParaRPr>
          </a:p>
          <a:p>
            <a:pPr marL="685800" indent="-285750">
              <a:lnSpc>
                <a:spcPct val="100000"/>
              </a:lnSpc>
              <a:buFont typeface="Arial" panose="020B0604020202020204" pitchFamily="34" charset="0"/>
              <a:buChar char="•"/>
            </a:pPr>
            <a:r>
              <a:rPr lang="en-US" sz="1800" dirty="0">
                <a:latin typeface="+mj-lt"/>
                <a:hlinkClick r:id="rId3"/>
              </a:rPr>
              <a:t>www.bma.org.uk/reportNHSpressures</a:t>
            </a:r>
            <a:endParaRPr lang="en-US" sz="1800" dirty="0">
              <a:latin typeface="+mj-lt"/>
            </a:endParaRPr>
          </a:p>
        </p:txBody>
      </p:sp>
    </p:spTree>
    <p:extLst>
      <p:ext uri="{BB962C8B-B14F-4D97-AF65-F5344CB8AC3E}">
        <p14:creationId xmlns:p14="http://schemas.microsoft.com/office/powerpoint/2010/main" val="207747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AD50-3755-4EC3-B5DC-CA2890E23515}"/>
              </a:ext>
            </a:extLst>
          </p:cNvPr>
          <p:cNvSpPr>
            <a:spLocks noGrp="1"/>
          </p:cNvSpPr>
          <p:nvPr>
            <p:ph idx="1"/>
          </p:nvPr>
        </p:nvSpPr>
        <p:spPr>
          <a:xfrm>
            <a:off x="388043" y="1054359"/>
            <a:ext cx="8508695" cy="3368351"/>
          </a:xfrm>
        </p:spPr>
        <p:txBody>
          <a:bodyPr/>
          <a:lstStyle/>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Lobbying NHS England/Capita and relevant bodies across the UK to provide accurate performer’s list data to LMCs</a:t>
            </a:r>
          </a:p>
          <a:p>
            <a:pPr marL="342900" indent="-34290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Access to nhs.net email addresses for locums</a:t>
            </a:r>
          </a:p>
          <a:p>
            <a:pPr marL="342900" indent="-34290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Improving sessional engagement with LMCs</a:t>
            </a:r>
          </a:p>
          <a:p>
            <a:pPr marL="342900" indent="-342900">
              <a:buFont typeface="Arial" panose="020B0604020202020204" pitchFamily="34" charset="0"/>
              <a:buChar char="•"/>
            </a:pPr>
            <a:endParaRPr lang="en-GB"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Undertaking work to understand the role of sessional GPs in NHS commissioning structures</a:t>
            </a:r>
          </a:p>
          <a:p>
            <a:pPr marL="171450" indent="-171450">
              <a:buFont typeface="Wingdings" panose="05000000000000000000" pitchFamily="2" charset="2"/>
              <a:buChar char="Ø"/>
            </a:pPr>
            <a:endParaRPr lang="en-GB" sz="2400" dirty="0"/>
          </a:p>
          <a:p>
            <a:endParaRPr lang="en-GB" dirty="0"/>
          </a:p>
        </p:txBody>
      </p:sp>
      <p:sp>
        <p:nvSpPr>
          <p:cNvPr id="4" name="Date Placeholder 3">
            <a:extLst>
              <a:ext uri="{FF2B5EF4-FFF2-40B4-BE49-F238E27FC236}">
                <a16:creationId xmlns:a16="http://schemas.microsoft.com/office/drawing/2014/main" id="{D4BB9F68-D723-4712-9FE8-9F2ECDA2525A}"/>
              </a:ext>
            </a:extLst>
          </p:cNvPr>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a:extLst>
              <a:ext uri="{FF2B5EF4-FFF2-40B4-BE49-F238E27FC236}">
                <a16:creationId xmlns:a16="http://schemas.microsoft.com/office/drawing/2014/main" id="{83592476-DB74-4BC8-BED7-6764C5359D34}"/>
              </a:ext>
            </a:extLst>
          </p:cNvPr>
          <p:cNvSpPr>
            <a:spLocks noGrp="1"/>
          </p:cNvSpPr>
          <p:nvPr>
            <p:ph type="sldNum" sz="quarter" idx="4"/>
          </p:nvPr>
        </p:nvSpPr>
        <p:spPr/>
        <p:txBody>
          <a:bodyPr/>
          <a:lstStyle/>
          <a:p>
            <a:fld id="{E4E00EF0-048C-114D-ADD5-1D5ACA69D45F}" type="slidenum">
              <a:rPr lang="en-GB" smtClean="0"/>
              <a:pPr/>
              <a:t>25</a:t>
            </a:fld>
            <a:endParaRPr lang="en-GB" dirty="0"/>
          </a:p>
        </p:txBody>
      </p:sp>
      <p:pic>
        <p:nvPicPr>
          <p:cNvPr id="6" name="Picture 5">
            <a:extLst>
              <a:ext uri="{FF2B5EF4-FFF2-40B4-BE49-F238E27FC236}">
                <a16:creationId xmlns:a16="http://schemas.microsoft.com/office/drawing/2014/main" id="{29A57B60-3049-4B0E-A201-965EDA4D8581}"/>
              </a:ext>
            </a:extLst>
          </p:cNvPr>
          <p:cNvPicPr>
            <a:picLocks noChangeAspect="1"/>
          </p:cNvPicPr>
          <p:nvPr/>
        </p:nvPicPr>
        <p:blipFill>
          <a:blip r:embed="rId2"/>
          <a:stretch>
            <a:fillRect/>
          </a:stretch>
        </p:blipFill>
        <p:spPr>
          <a:xfrm>
            <a:off x="6940692" y="1567099"/>
            <a:ext cx="1192146" cy="1690085"/>
          </a:xfrm>
          <a:prstGeom prst="rect">
            <a:avLst/>
          </a:prstGeom>
        </p:spPr>
      </p:pic>
      <p:sp>
        <p:nvSpPr>
          <p:cNvPr id="7" name="Title 1">
            <a:extLst>
              <a:ext uri="{FF2B5EF4-FFF2-40B4-BE49-F238E27FC236}">
                <a16:creationId xmlns:a16="http://schemas.microsoft.com/office/drawing/2014/main" id="{441A8BB1-2A10-47DE-BC5C-5E5730686DC4}"/>
              </a:ext>
            </a:extLst>
          </p:cNvPr>
          <p:cNvSpPr txBox="1">
            <a:spLocks/>
          </p:cNvSpPr>
          <p:nvPr/>
        </p:nvSpPr>
        <p:spPr>
          <a:xfrm>
            <a:off x="375470" y="182544"/>
            <a:ext cx="7976636"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sz="3000" dirty="0"/>
              <a:t>Recent developments – Sessional GPs subcommittee</a:t>
            </a:r>
          </a:p>
        </p:txBody>
      </p:sp>
    </p:spTree>
    <p:extLst>
      <p:ext uri="{BB962C8B-B14F-4D97-AF65-F5344CB8AC3E}">
        <p14:creationId xmlns:p14="http://schemas.microsoft.com/office/powerpoint/2010/main" val="152951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11C26-8371-430C-87C9-4FE8746A35DF}"/>
              </a:ext>
            </a:extLst>
          </p:cNvPr>
          <p:cNvSpPr>
            <a:spLocks noGrp="1"/>
          </p:cNvSpPr>
          <p:nvPr>
            <p:ph idx="1"/>
          </p:nvPr>
        </p:nvSpPr>
        <p:spPr>
          <a:xfrm>
            <a:off x="375470" y="935182"/>
            <a:ext cx="8512111" cy="3622304"/>
          </a:xfrm>
        </p:spPr>
        <p:txBody>
          <a:bodyPr/>
          <a:lstStyle/>
          <a:p>
            <a:pPr marL="342900" indent="-342900">
              <a:lnSpc>
                <a:spcPct val="100000"/>
              </a:lnSpc>
              <a:spcAft>
                <a:spcPts val="0"/>
              </a:spcAft>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BMA’s submission to DDRB</a:t>
            </a:r>
          </a:p>
          <a:p>
            <a:pPr marL="342900" indent="-342900">
              <a:lnSpc>
                <a:spcPct val="100000"/>
              </a:lnSpc>
              <a:spcAft>
                <a:spcPts val="0"/>
              </a:spcAft>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342900" indent="-342900">
              <a:lnSpc>
                <a:spcPct val="100000"/>
              </a:lnSpc>
              <a:spcAft>
                <a:spcPts val="0"/>
              </a:spcAft>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Work to address the inconsistent eligibility in death in service benefits </a:t>
            </a:r>
          </a:p>
          <a:p>
            <a:pPr marL="342900" indent="-342900">
              <a:lnSpc>
                <a:spcPct val="100000"/>
              </a:lnSpc>
              <a:spcAft>
                <a:spcPts val="0"/>
              </a:spcAft>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342900" indent="-342900">
              <a:lnSpc>
                <a:spcPct val="100000"/>
              </a:lnSpc>
              <a:spcAft>
                <a:spcPts val="0"/>
              </a:spcAft>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Employment status guidance covering issues </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such as OOH, IR35 and indemnity</a:t>
            </a:r>
          </a:p>
          <a:p>
            <a:pPr marL="342900" indent="-342900">
              <a:lnSpc>
                <a:spcPct val="100000"/>
              </a:lnSpc>
              <a:spcAft>
                <a:spcPts val="0"/>
              </a:spcAft>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342900" indent="-342900">
              <a:lnSpc>
                <a:spcPct val="100000"/>
              </a:lnSpc>
              <a:spcAft>
                <a:spcPts val="0"/>
              </a:spcAft>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Model terms and conditions for locum GPs</a:t>
            </a:r>
          </a:p>
          <a:p>
            <a:pPr marL="342900" indent="-342900">
              <a:lnSpc>
                <a:spcPct val="100000"/>
              </a:lnSpc>
              <a:spcAft>
                <a:spcPts val="0"/>
              </a:spcAft>
              <a:buFont typeface="Arial" panose="020B0604020202020204" pitchFamily="34" charset="0"/>
              <a:buChar char="•"/>
              <a:defRPr/>
            </a:pPr>
            <a:endParaRPr lang="en-GB" sz="2000" dirty="0">
              <a:latin typeface="Calibri Light" panose="020F0302020204030204" pitchFamily="34" charset="0"/>
              <a:cs typeface="Calibri Light" panose="020F0302020204030204" pitchFamily="34" charset="0"/>
            </a:endParaRPr>
          </a:p>
          <a:p>
            <a:pPr marL="342900" indent="-342900">
              <a:lnSpc>
                <a:spcPct val="100000"/>
              </a:lnSpc>
              <a:spcAft>
                <a:spcPts val="0"/>
              </a:spcAft>
              <a:buFont typeface="Arial" panose="020B0604020202020204" pitchFamily="34" charset="0"/>
              <a:buChar char="•"/>
              <a:defRPr/>
            </a:pPr>
            <a:r>
              <a:rPr lang="en-GB" sz="2000" dirty="0">
                <a:latin typeface="Calibri Light" panose="020F0302020204030204" pitchFamily="34" charset="0"/>
                <a:cs typeface="Calibri Light" panose="020F0302020204030204" pitchFamily="34" charset="0"/>
              </a:rPr>
              <a:t>Focus document about T&amp;Cs for doctors employed under new models of care</a:t>
            </a:r>
          </a:p>
          <a:p>
            <a:pPr marL="171450" indent="-171450">
              <a:lnSpc>
                <a:spcPct val="100000"/>
              </a:lnSpc>
              <a:spcAft>
                <a:spcPts val="0"/>
              </a:spcAft>
              <a:buFont typeface="Wingdings" panose="05000000000000000000" pitchFamily="2" charset="2"/>
              <a:buChar char="Ø"/>
              <a:defRPr/>
            </a:pPr>
            <a:endParaRPr lang="en-GB" sz="2400" dirty="0"/>
          </a:p>
          <a:p>
            <a:pPr marL="171450" indent="-171450">
              <a:lnSpc>
                <a:spcPct val="100000"/>
              </a:lnSpc>
              <a:spcAft>
                <a:spcPts val="0"/>
              </a:spcAft>
              <a:buFont typeface="Wingdings" panose="05000000000000000000" pitchFamily="2" charset="2"/>
              <a:buChar char="Ø"/>
              <a:defRPr/>
            </a:pPr>
            <a:endParaRPr lang="en-GB" sz="2400" dirty="0"/>
          </a:p>
          <a:p>
            <a:endParaRPr lang="en-GB" dirty="0"/>
          </a:p>
        </p:txBody>
      </p:sp>
      <p:sp>
        <p:nvSpPr>
          <p:cNvPr id="4" name="Date Placeholder 3">
            <a:extLst>
              <a:ext uri="{FF2B5EF4-FFF2-40B4-BE49-F238E27FC236}">
                <a16:creationId xmlns:a16="http://schemas.microsoft.com/office/drawing/2014/main" id="{58E99A55-547A-426D-ACBC-7F56287786BC}"/>
              </a:ext>
            </a:extLst>
          </p:cNvPr>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a:extLst>
              <a:ext uri="{FF2B5EF4-FFF2-40B4-BE49-F238E27FC236}">
                <a16:creationId xmlns:a16="http://schemas.microsoft.com/office/drawing/2014/main" id="{E5AFDFFD-6B2B-4D1D-A3F4-CC48ABC6427E}"/>
              </a:ext>
            </a:extLst>
          </p:cNvPr>
          <p:cNvSpPr>
            <a:spLocks noGrp="1"/>
          </p:cNvSpPr>
          <p:nvPr>
            <p:ph type="sldNum" sz="quarter" idx="4"/>
          </p:nvPr>
        </p:nvSpPr>
        <p:spPr/>
        <p:txBody>
          <a:bodyPr/>
          <a:lstStyle/>
          <a:p>
            <a:fld id="{E4E00EF0-048C-114D-ADD5-1D5ACA69D45F}" type="slidenum">
              <a:rPr lang="en-GB" smtClean="0"/>
              <a:pPr/>
              <a:t>26</a:t>
            </a:fld>
            <a:endParaRPr lang="en-GB" dirty="0"/>
          </a:p>
        </p:txBody>
      </p:sp>
      <p:pic>
        <p:nvPicPr>
          <p:cNvPr id="6" name="Picture 5">
            <a:extLst>
              <a:ext uri="{FF2B5EF4-FFF2-40B4-BE49-F238E27FC236}">
                <a16:creationId xmlns:a16="http://schemas.microsoft.com/office/drawing/2014/main" id="{BBE88E0C-D783-42ED-9FAB-9E1F75E836B5}"/>
              </a:ext>
            </a:extLst>
          </p:cNvPr>
          <p:cNvPicPr>
            <a:picLocks noChangeAspect="1"/>
          </p:cNvPicPr>
          <p:nvPr/>
        </p:nvPicPr>
        <p:blipFill>
          <a:blip r:embed="rId2"/>
          <a:stretch>
            <a:fillRect/>
          </a:stretch>
        </p:blipFill>
        <p:spPr>
          <a:xfrm>
            <a:off x="5613503" y="2095342"/>
            <a:ext cx="1559582" cy="857981"/>
          </a:xfrm>
          <a:prstGeom prst="rect">
            <a:avLst/>
          </a:prstGeom>
        </p:spPr>
      </p:pic>
      <p:pic>
        <p:nvPicPr>
          <p:cNvPr id="7" name="Picture 6">
            <a:extLst>
              <a:ext uri="{FF2B5EF4-FFF2-40B4-BE49-F238E27FC236}">
                <a16:creationId xmlns:a16="http://schemas.microsoft.com/office/drawing/2014/main" id="{980A3A20-7F69-40DC-A98C-B1462194E2E2}"/>
              </a:ext>
            </a:extLst>
          </p:cNvPr>
          <p:cNvPicPr>
            <a:picLocks noChangeAspect="1"/>
          </p:cNvPicPr>
          <p:nvPr/>
        </p:nvPicPr>
        <p:blipFill>
          <a:blip r:embed="rId3"/>
          <a:stretch>
            <a:fillRect/>
          </a:stretch>
        </p:blipFill>
        <p:spPr>
          <a:xfrm>
            <a:off x="7173085" y="2647886"/>
            <a:ext cx="1858370" cy="835138"/>
          </a:xfrm>
          <a:prstGeom prst="rect">
            <a:avLst/>
          </a:prstGeom>
        </p:spPr>
      </p:pic>
      <p:sp>
        <p:nvSpPr>
          <p:cNvPr id="8" name="Title 1">
            <a:extLst>
              <a:ext uri="{FF2B5EF4-FFF2-40B4-BE49-F238E27FC236}">
                <a16:creationId xmlns:a16="http://schemas.microsoft.com/office/drawing/2014/main" id="{7ACDD064-B52B-4635-A81E-FB3CD5D84AE6}"/>
              </a:ext>
            </a:extLst>
          </p:cNvPr>
          <p:cNvSpPr txBox="1">
            <a:spLocks/>
          </p:cNvSpPr>
          <p:nvPr/>
        </p:nvSpPr>
        <p:spPr>
          <a:xfrm>
            <a:off x="375470" y="182544"/>
            <a:ext cx="7976636"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sz="3000" dirty="0"/>
              <a:t>Recent developments – Sessional GPs subcommittee</a:t>
            </a:r>
          </a:p>
        </p:txBody>
      </p:sp>
    </p:spTree>
    <p:extLst>
      <p:ext uri="{BB962C8B-B14F-4D97-AF65-F5344CB8AC3E}">
        <p14:creationId xmlns:p14="http://schemas.microsoft.com/office/powerpoint/2010/main" val="28308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96A4C88-15FA-40A2-B6C8-B2323BAAD626}"/>
              </a:ext>
            </a:extLst>
          </p:cNvPr>
          <p:cNvSpPr>
            <a:spLocks noGrp="1"/>
          </p:cNvSpPr>
          <p:nvPr>
            <p:ph type="dt" sz="half" idx="2"/>
          </p:nvPr>
        </p:nvSpPr>
        <p:spPr/>
        <p:txBody>
          <a:bodyPr/>
          <a:lstStyle/>
          <a:p>
            <a:fld id="{3FFC9BE3-63B7-8B4B-8F7F-E2147C04187A}" type="datetime3">
              <a:rPr lang="en-GB" smtClean="0"/>
              <a:t>1 February, 2018</a:t>
            </a:fld>
            <a:endParaRPr lang="en-US"/>
          </a:p>
        </p:txBody>
      </p:sp>
      <p:sp>
        <p:nvSpPr>
          <p:cNvPr id="5" name="Slide Number Placeholder 4">
            <a:extLst>
              <a:ext uri="{FF2B5EF4-FFF2-40B4-BE49-F238E27FC236}">
                <a16:creationId xmlns:a16="http://schemas.microsoft.com/office/drawing/2014/main" id="{253096BF-BEBE-46CC-96E7-22643A4120CC}"/>
              </a:ext>
            </a:extLst>
          </p:cNvPr>
          <p:cNvSpPr>
            <a:spLocks noGrp="1"/>
          </p:cNvSpPr>
          <p:nvPr>
            <p:ph type="sldNum" sz="quarter" idx="4"/>
          </p:nvPr>
        </p:nvSpPr>
        <p:spPr/>
        <p:txBody>
          <a:bodyPr/>
          <a:lstStyle/>
          <a:p>
            <a:fld id="{E4E00EF0-048C-114D-ADD5-1D5ACA69D45F}" type="slidenum">
              <a:rPr lang="en-GB" smtClean="0"/>
              <a:pPr/>
              <a:t>27</a:t>
            </a:fld>
            <a:endParaRPr lang="en-GB"/>
          </a:p>
        </p:txBody>
      </p:sp>
      <p:pic>
        <p:nvPicPr>
          <p:cNvPr id="3" name="Picture 2">
            <a:extLst>
              <a:ext uri="{FF2B5EF4-FFF2-40B4-BE49-F238E27FC236}">
                <a16:creationId xmlns:a16="http://schemas.microsoft.com/office/drawing/2014/main" id="{5C2716F4-A92D-465C-A0B0-E9C10A64589F}"/>
              </a:ext>
            </a:extLst>
          </p:cNvPr>
          <p:cNvPicPr>
            <a:picLocks noChangeAspect="1"/>
          </p:cNvPicPr>
          <p:nvPr/>
        </p:nvPicPr>
        <p:blipFill>
          <a:blip r:embed="rId2"/>
          <a:stretch>
            <a:fillRect/>
          </a:stretch>
        </p:blipFill>
        <p:spPr>
          <a:xfrm>
            <a:off x="6730524" y="3259882"/>
            <a:ext cx="2162106" cy="1187869"/>
          </a:xfrm>
          <a:prstGeom prst="rect">
            <a:avLst/>
          </a:prstGeom>
        </p:spPr>
      </p:pic>
      <p:pic>
        <p:nvPicPr>
          <p:cNvPr id="10" name="Picture 9">
            <a:extLst>
              <a:ext uri="{FF2B5EF4-FFF2-40B4-BE49-F238E27FC236}">
                <a16:creationId xmlns:a16="http://schemas.microsoft.com/office/drawing/2014/main" id="{43207E0B-1335-40A4-BB89-0DFC197ACCBA}"/>
              </a:ext>
            </a:extLst>
          </p:cNvPr>
          <p:cNvPicPr>
            <a:picLocks noChangeAspect="1"/>
          </p:cNvPicPr>
          <p:nvPr/>
        </p:nvPicPr>
        <p:blipFill>
          <a:blip r:embed="rId3"/>
          <a:stretch>
            <a:fillRect/>
          </a:stretch>
        </p:blipFill>
        <p:spPr>
          <a:xfrm>
            <a:off x="5841002" y="600565"/>
            <a:ext cx="1970575" cy="1043744"/>
          </a:xfrm>
          <a:prstGeom prst="rect">
            <a:avLst/>
          </a:prstGeom>
        </p:spPr>
      </p:pic>
      <p:pic>
        <p:nvPicPr>
          <p:cNvPr id="11" name="Picture 10">
            <a:extLst>
              <a:ext uri="{FF2B5EF4-FFF2-40B4-BE49-F238E27FC236}">
                <a16:creationId xmlns:a16="http://schemas.microsoft.com/office/drawing/2014/main" id="{B8DEE132-CF58-4008-B35D-15933539031A}"/>
              </a:ext>
            </a:extLst>
          </p:cNvPr>
          <p:cNvPicPr>
            <a:picLocks noChangeAspect="1"/>
          </p:cNvPicPr>
          <p:nvPr/>
        </p:nvPicPr>
        <p:blipFill>
          <a:blip r:embed="rId4"/>
          <a:stretch>
            <a:fillRect/>
          </a:stretch>
        </p:blipFill>
        <p:spPr>
          <a:xfrm>
            <a:off x="6184458" y="1826411"/>
            <a:ext cx="2236700" cy="1251369"/>
          </a:xfrm>
          <a:prstGeom prst="rect">
            <a:avLst/>
          </a:prstGeom>
        </p:spPr>
      </p:pic>
      <p:sp>
        <p:nvSpPr>
          <p:cNvPr id="9" name="TextBox 8">
            <a:extLst>
              <a:ext uri="{FF2B5EF4-FFF2-40B4-BE49-F238E27FC236}">
                <a16:creationId xmlns:a16="http://schemas.microsoft.com/office/drawing/2014/main" id="{E7B6DC98-A612-45BF-A1BF-0FD95D939E00}"/>
              </a:ext>
            </a:extLst>
          </p:cNvPr>
          <p:cNvSpPr txBox="1"/>
          <p:nvPr/>
        </p:nvSpPr>
        <p:spPr>
          <a:xfrm>
            <a:off x="425752" y="996098"/>
            <a:ext cx="5415250" cy="3477875"/>
          </a:xfrm>
          <a:prstGeom prst="rect">
            <a:avLst/>
          </a:prstGeom>
          <a:noFill/>
        </p:spPr>
        <p:txBody>
          <a:bodyPr wrap="square" rtlCol="0">
            <a:spAutoFit/>
          </a:bodyPr>
          <a:lstStyle/>
          <a:p>
            <a:pPr marL="342900" indent="-342900">
              <a:lnSpc>
                <a:spcPct val="100000"/>
              </a:lnSpc>
              <a:spcAft>
                <a:spcPts val="0"/>
              </a:spcAft>
              <a:buFont typeface="Arial" panose="020B0604020202020204" pitchFamily="34" charset="0"/>
              <a:buChar char="•"/>
              <a:defRPr/>
            </a:pPr>
            <a:r>
              <a:rPr lang="en-GB" sz="2200" dirty="0"/>
              <a:t>Lobby NHS England and devolved administrations through GPC structures to reduce the financial burden of indemnity for sessional GPs in all roles.</a:t>
            </a:r>
          </a:p>
          <a:p>
            <a:pPr marL="342900" indent="-342900">
              <a:lnSpc>
                <a:spcPct val="100000"/>
              </a:lnSpc>
              <a:spcAft>
                <a:spcPts val="0"/>
              </a:spcAft>
              <a:buFont typeface="Arial" panose="020B0604020202020204" pitchFamily="34" charset="0"/>
              <a:buChar char="•"/>
              <a:defRPr/>
            </a:pPr>
            <a:endParaRPr lang="en-GB" sz="2200" dirty="0"/>
          </a:p>
          <a:p>
            <a:pPr marL="342900" indent="-342900">
              <a:lnSpc>
                <a:spcPct val="100000"/>
              </a:lnSpc>
              <a:spcAft>
                <a:spcPts val="0"/>
              </a:spcAft>
              <a:buFont typeface="Arial" panose="020B0604020202020204" pitchFamily="34" charset="0"/>
              <a:buChar char="•"/>
              <a:defRPr/>
            </a:pPr>
            <a:r>
              <a:rPr lang="en-GB" sz="2200" dirty="0"/>
              <a:t>Continue to produce guidance on indemnity issues for sessional GPs and LMCs</a:t>
            </a:r>
          </a:p>
          <a:p>
            <a:pPr marL="342900" indent="-342900">
              <a:lnSpc>
                <a:spcPct val="100000"/>
              </a:lnSpc>
              <a:spcAft>
                <a:spcPts val="0"/>
              </a:spcAft>
              <a:buFont typeface="Arial" panose="020B0604020202020204" pitchFamily="34" charset="0"/>
              <a:buChar char="•"/>
              <a:defRPr/>
            </a:pPr>
            <a:endParaRPr lang="en-GB" sz="2200" dirty="0"/>
          </a:p>
          <a:p>
            <a:pPr marL="342900" indent="-342900">
              <a:lnSpc>
                <a:spcPct val="100000"/>
              </a:lnSpc>
              <a:spcAft>
                <a:spcPts val="0"/>
              </a:spcAft>
              <a:buFont typeface="Arial" panose="020B0604020202020204" pitchFamily="34" charset="0"/>
              <a:buChar char="•"/>
              <a:defRPr/>
            </a:pPr>
            <a:r>
              <a:rPr lang="en-GB" sz="2200" dirty="0"/>
              <a:t>Supporting LMCs and GPs with local issues</a:t>
            </a:r>
          </a:p>
        </p:txBody>
      </p:sp>
      <p:sp>
        <p:nvSpPr>
          <p:cNvPr id="12" name="Title 1">
            <a:extLst>
              <a:ext uri="{FF2B5EF4-FFF2-40B4-BE49-F238E27FC236}">
                <a16:creationId xmlns:a16="http://schemas.microsoft.com/office/drawing/2014/main" id="{ACA6982E-7BDD-4D1A-8A7A-0903B2826A43}"/>
              </a:ext>
            </a:extLst>
          </p:cNvPr>
          <p:cNvSpPr txBox="1">
            <a:spLocks/>
          </p:cNvSpPr>
          <p:nvPr/>
        </p:nvSpPr>
        <p:spPr>
          <a:xfrm>
            <a:off x="375470" y="182544"/>
            <a:ext cx="7976636"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sz="3000" dirty="0"/>
              <a:t>Recent developments – Sessional GPs subcommittee</a:t>
            </a:r>
          </a:p>
        </p:txBody>
      </p:sp>
    </p:spTree>
    <p:extLst>
      <p:ext uri="{BB962C8B-B14F-4D97-AF65-F5344CB8AC3E}">
        <p14:creationId xmlns:p14="http://schemas.microsoft.com/office/powerpoint/2010/main" val="1714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AD516E-0252-4D4D-95DF-C2437A2EE45A}"/>
              </a:ext>
            </a:extLst>
          </p:cNvPr>
          <p:cNvPicPr/>
          <p:nvPr/>
        </p:nvPicPr>
        <p:blipFill rotWithShape="1">
          <a:blip r:embed="rId2"/>
          <a:srcRect l="13462" t="5584" r="5772" b="4538"/>
          <a:stretch/>
        </p:blipFill>
        <p:spPr bwMode="auto">
          <a:xfrm>
            <a:off x="4439516" y="1102302"/>
            <a:ext cx="4629150" cy="321945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4CCA719-D54F-4055-9759-873DB77F38A4}"/>
              </a:ext>
            </a:extLst>
          </p:cNvPr>
          <p:cNvSpPr>
            <a:spLocks noGrp="1"/>
          </p:cNvSpPr>
          <p:nvPr>
            <p:ph type="title"/>
          </p:nvPr>
        </p:nvSpPr>
        <p:spPr/>
        <p:txBody>
          <a:bodyPr/>
          <a:lstStyle/>
          <a:p>
            <a:r>
              <a:rPr lang="en-GB" dirty="0"/>
              <a:t>BMA website resources for sessionals</a:t>
            </a:r>
          </a:p>
        </p:txBody>
      </p:sp>
      <p:sp>
        <p:nvSpPr>
          <p:cNvPr id="4" name="Date Placeholder 3">
            <a:extLst>
              <a:ext uri="{FF2B5EF4-FFF2-40B4-BE49-F238E27FC236}">
                <a16:creationId xmlns:a16="http://schemas.microsoft.com/office/drawing/2014/main" id="{B88AC0BE-E23D-4B73-AA26-7CF22DAD1410}"/>
              </a:ext>
            </a:extLst>
          </p:cNvPr>
          <p:cNvSpPr>
            <a:spLocks noGrp="1"/>
          </p:cNvSpPr>
          <p:nvPr>
            <p:ph type="dt" sz="half" idx="2"/>
          </p:nvPr>
        </p:nvSpPr>
        <p:spPr/>
        <p:txBody>
          <a:bodyPr/>
          <a:lstStyle/>
          <a:p>
            <a:fld id="{3FFC9BE3-63B7-8B4B-8F7F-E2147C04187A}" type="datetime3">
              <a:rPr lang="en-GB" smtClean="0"/>
              <a:t>1 February, 2018</a:t>
            </a:fld>
            <a:endParaRPr lang="en-US"/>
          </a:p>
        </p:txBody>
      </p:sp>
      <p:sp>
        <p:nvSpPr>
          <p:cNvPr id="5" name="Slide Number Placeholder 4">
            <a:extLst>
              <a:ext uri="{FF2B5EF4-FFF2-40B4-BE49-F238E27FC236}">
                <a16:creationId xmlns:a16="http://schemas.microsoft.com/office/drawing/2014/main" id="{CC491214-4A3F-4861-80A6-FF1BB05F1533}"/>
              </a:ext>
            </a:extLst>
          </p:cNvPr>
          <p:cNvSpPr>
            <a:spLocks noGrp="1"/>
          </p:cNvSpPr>
          <p:nvPr>
            <p:ph type="sldNum" sz="quarter" idx="4"/>
          </p:nvPr>
        </p:nvSpPr>
        <p:spPr/>
        <p:txBody>
          <a:bodyPr/>
          <a:lstStyle/>
          <a:p>
            <a:fld id="{E4E00EF0-048C-114D-ADD5-1D5ACA69D45F}" type="slidenum">
              <a:rPr lang="en-GB" smtClean="0"/>
              <a:pPr/>
              <a:t>28</a:t>
            </a:fld>
            <a:endParaRPr lang="en-GB"/>
          </a:p>
        </p:txBody>
      </p:sp>
      <p:pic>
        <p:nvPicPr>
          <p:cNvPr id="6" name="Picture 5">
            <a:extLst>
              <a:ext uri="{FF2B5EF4-FFF2-40B4-BE49-F238E27FC236}">
                <a16:creationId xmlns:a16="http://schemas.microsoft.com/office/drawing/2014/main" id="{FAC004FE-C88E-4F6B-BF0D-2ED1204465C0}"/>
              </a:ext>
            </a:extLst>
          </p:cNvPr>
          <p:cNvPicPr/>
          <p:nvPr/>
        </p:nvPicPr>
        <p:blipFill rotWithShape="1">
          <a:blip r:embed="rId3"/>
          <a:srcRect l="6980" t="8509" r="5108" b="4804"/>
          <a:stretch/>
        </p:blipFill>
        <p:spPr bwMode="auto">
          <a:xfrm>
            <a:off x="388043" y="1102302"/>
            <a:ext cx="4277475" cy="3043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316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GPFV funding delivery</a:t>
            </a:r>
          </a:p>
        </p:txBody>
      </p:sp>
      <p:sp>
        <p:nvSpPr>
          <p:cNvPr id="3" name="Content Placeholder 2"/>
          <p:cNvSpPr>
            <a:spLocks noGrp="1"/>
          </p:cNvSpPr>
          <p:nvPr>
            <p:ph idx="1"/>
          </p:nvPr>
        </p:nvSpPr>
        <p:spPr>
          <a:xfrm>
            <a:off x="375469" y="1256734"/>
            <a:ext cx="7917632" cy="3062391"/>
          </a:xfrm>
        </p:spPr>
        <p:txBody>
          <a:bodyPr/>
          <a:lstStyle/>
          <a:p>
            <a:pPr marL="342900" lvl="1" indent="-3429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Information</a:t>
            </a:r>
            <a:r>
              <a:rPr lang="en-US" sz="1600" dirty="0">
                <a:solidFill>
                  <a:srgbClr val="002060"/>
                </a:solidFill>
                <a:latin typeface="Calibri Light" panose="020F0302020204030204" pitchFamily="34" charset="0"/>
                <a:cs typeface="Calibri Light" panose="020F0302020204030204" pitchFamily="34" charset="0"/>
              </a:rPr>
              <a:t> to LMCs on available funding/ support</a:t>
            </a:r>
          </a:p>
          <a:p>
            <a:pPr marL="690563" lvl="2" indent="-457200">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£3/patient CCG transformational funding for general practice</a:t>
            </a:r>
          </a:p>
          <a:p>
            <a:pPr marL="690563" lvl="2" indent="-4572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FOI request to CCGs on transformational funding in 2017/18 and 2018/19</a:t>
            </a:r>
          </a:p>
          <a:p>
            <a:pPr marL="690563" lvl="2" indent="-4572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Responses sent to LMCs</a:t>
            </a:r>
          </a:p>
          <a:p>
            <a:pPr marL="690563" lvl="2" indent="-4572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Follow-up action with NHS England on those not investing this funding</a:t>
            </a:r>
          </a:p>
          <a:p>
            <a:pPr marL="690563" lvl="2" indent="-457200">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marL="342900" lvl="1" indent="-3429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Clarification with NHSE of recurrent and non-recurrent GPFV funding</a:t>
            </a:r>
          </a:p>
          <a:p>
            <a:pPr marL="690563" lvl="2" indent="-457200">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marL="342900" lvl="1" indent="-342900">
              <a:buFont typeface="Arial" panose="020B0604020202020204" pitchFamily="34" charset="0"/>
              <a:buChar char="•"/>
            </a:pPr>
            <a:r>
              <a:rPr lang="en-US" sz="1600" dirty="0">
                <a:solidFill>
                  <a:srgbClr val="002060"/>
                </a:solidFill>
                <a:latin typeface="Calibri Light" panose="020F0302020204030204" pitchFamily="34" charset="0"/>
                <a:cs typeface="Calibri Light" panose="020F0302020204030204" pitchFamily="34" charset="0"/>
              </a:rPr>
              <a:t>Short survey in March/ April 2018</a:t>
            </a:r>
          </a:p>
          <a:p>
            <a:pPr marL="342900" lvl="1" indent="-342900">
              <a:buFont typeface="Arial" panose="020B060402020202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a:p>
            <a:pPr marL="342900" lvl="1" indent="-342900">
              <a:buFont typeface="Arial" panose="020B0604020202020204" pitchFamily="34" charset="0"/>
              <a:buChar char="•"/>
            </a:pPr>
            <a:r>
              <a:rPr lang="en-US" sz="1600" dirty="0">
                <a:solidFill>
                  <a:srgbClr val="002060"/>
                </a:solidFill>
                <a:latin typeface="Calibri Light" panose="020F0302020204030204" pitchFamily="34" charset="0"/>
                <a:cs typeface="Calibri Light" panose="020F0302020204030204" pitchFamily="34" charset="0"/>
              </a:rPr>
              <a:t>Second annual BMA monitoring report May 2018</a:t>
            </a:r>
          </a:p>
          <a:p>
            <a:pPr marL="457200" lvl="1" indent="-457200">
              <a:buFont typeface="Courier New" panose="02070309020205020404" pitchFamily="49" charset="0"/>
              <a:buChar char="o"/>
            </a:pPr>
            <a:endParaRPr lang="en-US" sz="1600" dirty="0">
              <a:solidFill>
                <a:srgbClr val="002060"/>
              </a:solidFill>
            </a:endParaRPr>
          </a:p>
          <a:p>
            <a:pPr marL="457200" lvl="1" indent="-457200">
              <a:buFont typeface="Courier New" panose="02070309020205020404" pitchFamily="49" charset="0"/>
              <a:buChar char="o"/>
            </a:pPr>
            <a:endParaRPr lang="en-GB" sz="1600" dirty="0">
              <a:solidFill>
                <a:srgbClr val="002060"/>
              </a:solidFill>
            </a:endParaRPr>
          </a:p>
          <a:p>
            <a:pPr marL="690563" lvl="2" indent="-457200">
              <a:buFont typeface="Courier New" panose="02070309020205020404" pitchFamily="49" charset="0"/>
              <a:buChar char="o"/>
            </a:pPr>
            <a:endParaRPr lang="en-GB" sz="1200" dirty="0">
              <a:solidFill>
                <a:srgbClr val="002060"/>
              </a:solidFill>
            </a:endParaRPr>
          </a:p>
          <a:p>
            <a:pPr marL="457200" lvl="1" indent="-457200">
              <a:buFont typeface="Courier New" panose="02070309020205020404" pitchFamily="49" charset="0"/>
              <a:buChar char="o"/>
            </a:pPr>
            <a:endParaRPr lang="en-GB" sz="1600" dirty="0">
              <a:solidFill>
                <a:srgbClr val="002060"/>
              </a:solidFill>
            </a:endParaRP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29</a:t>
            </a:fld>
            <a:endParaRPr lang="en-GB" dirty="0"/>
          </a:p>
        </p:txBody>
      </p:sp>
    </p:spTree>
    <p:extLst>
      <p:ext uri="{BB962C8B-B14F-4D97-AF65-F5344CB8AC3E}">
        <p14:creationId xmlns:p14="http://schemas.microsoft.com/office/powerpoint/2010/main" val="373406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negotiations - update</a:t>
            </a:r>
          </a:p>
        </p:txBody>
      </p:sp>
      <p:sp>
        <p:nvSpPr>
          <p:cNvPr id="3" name="Content Placeholder 2"/>
          <p:cNvSpPr>
            <a:spLocks noGrp="1"/>
          </p:cNvSpPr>
          <p:nvPr>
            <p:ph idx="1"/>
          </p:nvPr>
        </p:nvSpPr>
        <p:spPr>
          <a:xfrm>
            <a:off x="375468" y="1196284"/>
            <a:ext cx="8677997" cy="3122842"/>
          </a:xfrm>
        </p:spPr>
        <p:txBody>
          <a:bodyPr/>
          <a:lstStyle/>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Many issues facing General Practice outside contract and need to be addressed through other routes</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Minimal changes planned for 18/19</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Current contract negotiations yet to be completed</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Pay uplift and expenses via DDRB, not direct agreement, due to lifting 1% pay cap</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No changes to QOF (apart from uplift for CPI) – review for 2019/20 underway</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Seeking commitment to uplift vacs &amp; </a:t>
            </a:r>
            <a:r>
              <a:rPr lang="en-GB" sz="2000" dirty="0" err="1">
                <a:latin typeface="Calibri Light" panose="020F0302020204030204" pitchFamily="34" charset="0"/>
                <a:cs typeface="Calibri Light" panose="020F0302020204030204" pitchFamily="34" charset="0"/>
              </a:rPr>
              <a:t>imms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IoS</a:t>
            </a:r>
            <a:r>
              <a:rPr lang="en-GB" sz="2000" dirty="0">
                <a:latin typeface="Calibri Light" panose="020F0302020204030204" pitchFamily="34" charset="0"/>
                <a:cs typeface="Calibri Light" panose="020F0302020204030204" pitchFamily="34" charset="0"/>
              </a:rPr>
              <a:t>, sickness and paternity payments</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NHS England opposed to practices providing their patients  with private minor surgery for non-NHS commissioned services</a:t>
            </a:r>
          </a:p>
          <a:p>
            <a:pPr marL="227012">
              <a:lnSpc>
                <a:spcPct val="100000"/>
              </a:lnSpc>
            </a:pPr>
            <a:endParaRPr lang="en-GB"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303059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9897-DF9F-444C-B5B5-60196A58B791}"/>
              </a:ext>
            </a:extLst>
          </p:cNvPr>
          <p:cNvSpPr>
            <a:spLocks noGrp="1"/>
          </p:cNvSpPr>
          <p:nvPr>
            <p:ph type="title"/>
          </p:nvPr>
        </p:nvSpPr>
        <p:spPr/>
        <p:txBody>
          <a:bodyPr/>
          <a:lstStyle/>
          <a:p>
            <a:r>
              <a:rPr lang="en-GB" dirty="0"/>
              <a:t>Improving access to general practice</a:t>
            </a:r>
            <a:endParaRPr lang="en-US" dirty="0"/>
          </a:p>
        </p:txBody>
      </p:sp>
      <p:sp>
        <p:nvSpPr>
          <p:cNvPr id="3" name="Content Placeholder 2">
            <a:extLst>
              <a:ext uri="{FF2B5EF4-FFF2-40B4-BE49-F238E27FC236}">
                <a16:creationId xmlns:a16="http://schemas.microsoft.com/office/drawing/2014/main" id="{5C58DAEC-CD64-4C34-9275-F5D4EAA9F7EE}"/>
              </a:ext>
            </a:extLst>
          </p:cNvPr>
          <p:cNvSpPr>
            <a:spLocks noGrp="1"/>
          </p:cNvSpPr>
          <p:nvPr>
            <p:ph idx="1"/>
          </p:nvPr>
        </p:nvSpPr>
        <p:spPr>
          <a:xfrm>
            <a:off x="375469" y="1256734"/>
            <a:ext cx="5101878" cy="3062391"/>
          </a:xfrm>
        </p:spPr>
        <p:txBody>
          <a:bodyPr/>
          <a:lstStyle/>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£138 million available in 2017/18 to support better access</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CCGs with GP Access Fund sites will receive £6 per weighted patient in 2017/18 and 2018-19 </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18 transformation areas asked to accelerate extended access will receive £6 per head in 2017/18</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All other CCGs receive £3.34 per head in 2018/19</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From 2019/20 all CCGs will receive £6 per head</a:t>
            </a:r>
          </a:p>
          <a:p>
            <a:endParaRPr lang="en-US" sz="1600" dirty="0"/>
          </a:p>
          <a:p>
            <a:endParaRPr lang="en-US" dirty="0"/>
          </a:p>
        </p:txBody>
      </p:sp>
      <p:sp>
        <p:nvSpPr>
          <p:cNvPr id="4" name="Date Placeholder 3">
            <a:extLst>
              <a:ext uri="{FF2B5EF4-FFF2-40B4-BE49-F238E27FC236}">
                <a16:creationId xmlns:a16="http://schemas.microsoft.com/office/drawing/2014/main" id="{D40FC1C3-1105-4070-B8A5-33E12C10DA85}"/>
              </a:ext>
            </a:extLst>
          </p:cNvPr>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a:extLst>
              <a:ext uri="{FF2B5EF4-FFF2-40B4-BE49-F238E27FC236}">
                <a16:creationId xmlns:a16="http://schemas.microsoft.com/office/drawing/2014/main" id="{F086C98D-DDC2-4D72-9CFA-02B042CBF854}"/>
              </a:ext>
            </a:extLst>
          </p:cNvPr>
          <p:cNvSpPr>
            <a:spLocks noGrp="1"/>
          </p:cNvSpPr>
          <p:nvPr>
            <p:ph type="sldNum" sz="quarter" idx="4"/>
          </p:nvPr>
        </p:nvSpPr>
        <p:spPr/>
        <p:txBody>
          <a:bodyPr/>
          <a:lstStyle/>
          <a:p>
            <a:fld id="{E4E00EF0-048C-114D-ADD5-1D5ACA69D45F}" type="slidenum">
              <a:rPr lang="en-GB" smtClean="0"/>
              <a:pPr/>
              <a:t>30</a:t>
            </a:fld>
            <a:endParaRPr lang="en-GB" dirty="0"/>
          </a:p>
        </p:txBody>
      </p:sp>
      <p:sp>
        <p:nvSpPr>
          <p:cNvPr id="6" name="TextBox 5">
            <a:extLst>
              <a:ext uri="{FF2B5EF4-FFF2-40B4-BE49-F238E27FC236}">
                <a16:creationId xmlns:a16="http://schemas.microsoft.com/office/drawing/2014/main" id="{5AD809AD-718B-45DD-8B57-DFEB6ED6EC49}"/>
              </a:ext>
            </a:extLst>
          </p:cNvPr>
          <p:cNvSpPr txBox="1"/>
          <p:nvPr/>
        </p:nvSpPr>
        <p:spPr>
          <a:xfrm>
            <a:off x="5719156" y="1073730"/>
            <a:ext cx="2702002" cy="2766911"/>
          </a:xfrm>
          <a:prstGeom prst="rect">
            <a:avLst/>
          </a:prstGeom>
          <a:solidFill>
            <a:schemeClr val="tx1">
              <a:lumMod val="40000"/>
              <a:lumOff val="60000"/>
            </a:schemeClr>
          </a:solidFill>
          <a:ln>
            <a:solidFill>
              <a:schemeClr val="tx1">
                <a:lumMod val="20000"/>
                <a:lumOff val="80000"/>
              </a:schemeClr>
            </a:solidFill>
          </a:ln>
        </p:spPr>
        <p:txBody>
          <a:bodyPr wrap="square" rtlCol="0">
            <a:spAutoFit/>
          </a:bodyPr>
          <a:lstStyle/>
          <a:p>
            <a:pPr lvl="0">
              <a:lnSpc>
                <a:spcPct val="80000"/>
              </a:lnSpc>
              <a:spcAft>
                <a:spcPts val="600"/>
              </a:spcAft>
            </a:pPr>
            <a:r>
              <a:rPr lang="en-US" sz="1600" spc="-20" dirty="0">
                <a:solidFill>
                  <a:srgbClr val="13316E"/>
                </a:solidFill>
                <a:latin typeface="Calibri"/>
                <a:cs typeface="Calibri"/>
              </a:rPr>
              <a:t>18 transformation areas: </a:t>
            </a:r>
          </a:p>
          <a:p>
            <a:r>
              <a:rPr lang="en-US" sz="1200" dirty="0">
                <a:solidFill>
                  <a:schemeClr val="tx2"/>
                </a:solidFill>
              </a:rPr>
              <a:t>Northumberland,  Tyne &amp; Wear;  Morecombe Bay;  Fylde Coast;  Greater Manchester;  Dudley;  Modality MCP;  NH Hants &amp; Farnham;  NE Hants &amp; Farnham;  Somerset;  Isle of Wight;  Durham, Darlington &amp; Tees, Richmondshire &amp; Whitby;  Harrogate &amp; Rural District;  Wakefield;  Mid Nottinghamshire;  Wakefield;  Erewash; Principia South Nottinghamshire;  Tower Hamlets;  Canterbury &amp; Coastal; Fareham &amp; Gosport, South Eastern Hampshire CCGs. </a:t>
            </a:r>
          </a:p>
        </p:txBody>
      </p:sp>
    </p:spTree>
    <p:extLst>
      <p:ext uri="{BB962C8B-B14F-4D97-AF65-F5344CB8AC3E}">
        <p14:creationId xmlns:p14="http://schemas.microsoft.com/office/powerpoint/2010/main" val="404555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funding/ support in 2017/18</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31</a:t>
            </a:fld>
            <a:endParaRPr lang="en-GB" dirty="0"/>
          </a:p>
        </p:txBody>
      </p:sp>
      <p:graphicFrame>
        <p:nvGraphicFramePr>
          <p:cNvPr id="7" name="Table 6">
            <a:extLst>
              <a:ext uri="{FF2B5EF4-FFF2-40B4-BE49-F238E27FC236}">
                <a16:creationId xmlns:a16="http://schemas.microsoft.com/office/drawing/2014/main" id="{A05AAF11-8DC3-4DCA-AA62-CF02684AAE49}"/>
              </a:ext>
            </a:extLst>
          </p:cNvPr>
          <p:cNvGraphicFramePr>
            <a:graphicFrameLocks noGrp="1"/>
          </p:cNvGraphicFramePr>
          <p:nvPr>
            <p:extLst>
              <p:ext uri="{D42A27DB-BD31-4B8C-83A1-F6EECF244321}">
                <p14:modId xmlns:p14="http://schemas.microsoft.com/office/powerpoint/2010/main" val="1112006806"/>
              </p:ext>
            </p:extLst>
          </p:nvPr>
        </p:nvGraphicFramePr>
        <p:xfrm>
          <a:off x="286040" y="789118"/>
          <a:ext cx="8571919" cy="3565264"/>
        </p:xfrm>
        <a:graphic>
          <a:graphicData uri="http://schemas.openxmlformats.org/drawingml/2006/table">
            <a:tbl>
              <a:tblPr firstRow="1" bandRow="1">
                <a:tableStyleId>{5C22544A-7EE6-4342-B048-85BDC9FD1C3A}</a:tableStyleId>
              </a:tblPr>
              <a:tblGrid>
                <a:gridCol w="3408712">
                  <a:extLst>
                    <a:ext uri="{9D8B030D-6E8A-4147-A177-3AD203B41FA5}">
                      <a16:colId xmlns:a16="http://schemas.microsoft.com/office/drawing/2014/main" val="3252946214"/>
                    </a:ext>
                  </a:extLst>
                </a:gridCol>
                <a:gridCol w="5163207">
                  <a:extLst>
                    <a:ext uri="{9D8B030D-6E8A-4147-A177-3AD203B41FA5}">
                      <a16:colId xmlns:a16="http://schemas.microsoft.com/office/drawing/2014/main" val="759862469"/>
                    </a:ext>
                  </a:extLst>
                </a:gridCol>
              </a:tblGrid>
              <a:tr h="336755">
                <a:tc>
                  <a:txBody>
                    <a:bodyPr/>
                    <a:lstStyle/>
                    <a:p>
                      <a:r>
                        <a:rPr lang="en-GB" sz="1200" dirty="0"/>
                        <a:t>Programme</a:t>
                      </a:r>
                      <a:endParaRPr lang="en-US" sz="1200" dirty="0"/>
                    </a:p>
                  </a:txBody>
                  <a:tcPr/>
                </a:tc>
                <a:tc>
                  <a:txBody>
                    <a:bodyPr/>
                    <a:lstStyle/>
                    <a:p>
                      <a:r>
                        <a:rPr lang="en-GB" sz="1200" dirty="0"/>
                        <a:t>2017/18 provision</a:t>
                      </a:r>
                      <a:endParaRPr lang="en-US" sz="1200" dirty="0"/>
                    </a:p>
                  </a:txBody>
                  <a:tcPr/>
                </a:tc>
                <a:extLst>
                  <a:ext uri="{0D108BD9-81ED-4DB2-BD59-A6C34878D82A}">
                    <a16:rowId xmlns:a16="http://schemas.microsoft.com/office/drawing/2014/main" val="4030932044"/>
                  </a:ext>
                </a:extLst>
              </a:tr>
              <a:tr h="336755">
                <a:tc>
                  <a:txBody>
                    <a:bodyPr/>
                    <a:lstStyle/>
                    <a:p>
                      <a:r>
                        <a:rPr lang="en-US" sz="1200" dirty="0"/>
                        <a:t>General practice resilience programme</a:t>
                      </a:r>
                    </a:p>
                  </a:txBody>
                  <a:tcPr/>
                </a:tc>
                <a:tc>
                  <a:txBody>
                    <a:bodyPr/>
                    <a:lstStyle/>
                    <a:p>
                      <a:r>
                        <a:rPr lang="en-GB" sz="1200" dirty="0"/>
                        <a:t>£8 million</a:t>
                      </a:r>
                      <a:endParaRPr lang="en-US" sz="1200" dirty="0"/>
                    </a:p>
                  </a:txBody>
                  <a:tcPr/>
                </a:tc>
                <a:extLst>
                  <a:ext uri="{0D108BD9-81ED-4DB2-BD59-A6C34878D82A}">
                    <a16:rowId xmlns:a16="http://schemas.microsoft.com/office/drawing/2014/main" val="3991984965"/>
                  </a:ext>
                </a:extLst>
              </a:tr>
              <a:tr h="336755">
                <a:tc>
                  <a:txBody>
                    <a:bodyPr/>
                    <a:lstStyle/>
                    <a:p>
                      <a:r>
                        <a:rPr lang="en-US" sz="1200" dirty="0"/>
                        <a:t>Online Consultation Systems </a:t>
                      </a:r>
                    </a:p>
                  </a:txBody>
                  <a:tcPr/>
                </a:tc>
                <a:tc>
                  <a:txBody>
                    <a:bodyPr/>
                    <a:lstStyle/>
                    <a:p>
                      <a:r>
                        <a:rPr lang="en-GB" sz="1200" dirty="0"/>
                        <a:t>£15 million</a:t>
                      </a:r>
                      <a:endParaRPr lang="en-US" sz="1200" dirty="0"/>
                    </a:p>
                  </a:txBody>
                  <a:tcPr/>
                </a:tc>
                <a:extLst>
                  <a:ext uri="{0D108BD9-81ED-4DB2-BD59-A6C34878D82A}">
                    <a16:rowId xmlns:a16="http://schemas.microsoft.com/office/drawing/2014/main" val="1638728803"/>
                  </a:ext>
                </a:extLst>
              </a:tr>
              <a:tr h="313952">
                <a:tc>
                  <a:txBody>
                    <a:bodyPr/>
                    <a:lstStyle/>
                    <a:p>
                      <a:r>
                        <a:rPr lang="en-US" sz="1200" dirty="0"/>
                        <a:t>GP Retention Scheme</a:t>
                      </a:r>
                    </a:p>
                  </a:txBody>
                  <a:tcPr/>
                </a:tc>
                <a:tc>
                  <a:txBody>
                    <a:bodyPr/>
                    <a:lstStyle/>
                    <a:p>
                      <a:r>
                        <a:rPr lang="en-US" sz="1200" dirty="0"/>
                        <a:t>Practices employing a GP in this scheme will receive £76.92 per session </a:t>
                      </a:r>
                    </a:p>
                  </a:txBody>
                  <a:tcPr/>
                </a:tc>
                <a:extLst>
                  <a:ext uri="{0D108BD9-81ED-4DB2-BD59-A6C34878D82A}">
                    <a16:rowId xmlns:a16="http://schemas.microsoft.com/office/drawing/2014/main" val="909817260"/>
                  </a:ext>
                </a:extLst>
              </a:tr>
              <a:tr h="470535">
                <a:tc>
                  <a:txBody>
                    <a:bodyPr/>
                    <a:lstStyle/>
                    <a:p>
                      <a:r>
                        <a:rPr lang="en-US" sz="1200" dirty="0"/>
                        <a:t>GP Induction and Refresher Scheme</a:t>
                      </a:r>
                    </a:p>
                  </a:txBody>
                  <a:tcPr/>
                </a:tc>
                <a:tc>
                  <a:txBody>
                    <a:bodyPr/>
                    <a:lstStyle/>
                    <a:p>
                      <a:r>
                        <a:rPr lang="en-US" sz="1200" dirty="0"/>
                        <a:t>Practices hosting GPs in this scheme will receive a supervision fee of £8,000 per year FTE </a:t>
                      </a:r>
                    </a:p>
                  </a:txBody>
                  <a:tcPr/>
                </a:tc>
                <a:extLst>
                  <a:ext uri="{0D108BD9-81ED-4DB2-BD59-A6C34878D82A}">
                    <a16:rowId xmlns:a16="http://schemas.microsoft.com/office/drawing/2014/main" val="2825204004"/>
                  </a:ext>
                </a:extLst>
              </a:tr>
              <a:tr h="470535">
                <a:tc>
                  <a:txBody>
                    <a:bodyPr/>
                    <a:lstStyle/>
                    <a:p>
                      <a:r>
                        <a:rPr lang="en-US" sz="1200" dirty="0"/>
                        <a:t>Clinical Pharmacists in General Practice Programme</a:t>
                      </a:r>
                    </a:p>
                  </a:txBody>
                  <a:tcPr/>
                </a:tc>
                <a:tc>
                  <a:txBody>
                    <a:bodyPr/>
                    <a:lstStyle/>
                    <a:p>
                      <a:r>
                        <a:rPr lang="en-US" sz="1200" dirty="0"/>
                        <a:t>583 appointed, 587 more agreed - practices employing CPs will receive £29,000 FTE (£36,000 FTE Senior CPs) which reduces to £0 over three years</a:t>
                      </a:r>
                    </a:p>
                  </a:txBody>
                  <a:tcPr/>
                </a:tc>
                <a:extLst>
                  <a:ext uri="{0D108BD9-81ED-4DB2-BD59-A6C34878D82A}">
                    <a16:rowId xmlns:a16="http://schemas.microsoft.com/office/drawing/2014/main" val="3364786406"/>
                  </a:ext>
                </a:extLst>
              </a:tr>
              <a:tr h="289712">
                <a:tc>
                  <a:txBody>
                    <a:bodyPr/>
                    <a:lstStyle/>
                    <a:p>
                      <a:r>
                        <a:rPr lang="en-US" sz="1200" dirty="0"/>
                        <a:t>Mental Health Therapists</a:t>
                      </a:r>
                    </a:p>
                  </a:txBody>
                  <a:tcPr/>
                </a:tc>
                <a:tc>
                  <a:txBody>
                    <a:bodyPr/>
                    <a:lstStyle/>
                    <a:p>
                      <a:r>
                        <a:rPr lang="en-US" sz="1200" dirty="0"/>
                        <a:t>20 mental health pilots, 400 new IAPT therapists in primary care</a:t>
                      </a:r>
                    </a:p>
                  </a:txBody>
                  <a:tcPr/>
                </a:tc>
                <a:extLst>
                  <a:ext uri="{0D108BD9-81ED-4DB2-BD59-A6C34878D82A}">
                    <a16:rowId xmlns:a16="http://schemas.microsoft.com/office/drawing/2014/main" val="3890950667"/>
                  </a:ext>
                </a:extLst>
              </a:tr>
              <a:tr h="336755">
                <a:tc>
                  <a:txBody>
                    <a:bodyPr/>
                    <a:lstStyle/>
                    <a:p>
                      <a:r>
                        <a:rPr lang="en-US" sz="1200" dirty="0"/>
                        <a:t>International GP Recruitment Programme</a:t>
                      </a:r>
                    </a:p>
                  </a:txBody>
                  <a:tcPr/>
                </a:tc>
                <a:tc>
                  <a:txBody>
                    <a:bodyPr/>
                    <a:lstStyle/>
                    <a:p>
                      <a:r>
                        <a:rPr lang="en-US" sz="1200" dirty="0"/>
                        <a:t>Begin recruitment process for 600 doctors </a:t>
                      </a:r>
                    </a:p>
                  </a:txBody>
                  <a:tcPr/>
                </a:tc>
                <a:extLst>
                  <a:ext uri="{0D108BD9-81ED-4DB2-BD59-A6C34878D82A}">
                    <a16:rowId xmlns:a16="http://schemas.microsoft.com/office/drawing/2014/main" val="4120759985"/>
                  </a:ext>
                </a:extLst>
              </a:tr>
              <a:tr h="336755">
                <a:tc>
                  <a:txBody>
                    <a:bodyPr/>
                    <a:lstStyle/>
                    <a:p>
                      <a:r>
                        <a:rPr lang="en-US" sz="1200" dirty="0"/>
                        <a:t>Training for Reception and Clerical Staff </a:t>
                      </a:r>
                    </a:p>
                  </a:txBody>
                  <a:tcPr/>
                </a:tc>
                <a:tc>
                  <a:txBody>
                    <a:bodyPr/>
                    <a:lstStyle/>
                    <a:p>
                      <a:r>
                        <a:rPr lang="en-GB" sz="1200" dirty="0"/>
                        <a:t>£10 million</a:t>
                      </a:r>
                      <a:endParaRPr lang="en-US" sz="1200" dirty="0"/>
                    </a:p>
                  </a:txBody>
                  <a:tcPr/>
                </a:tc>
                <a:extLst>
                  <a:ext uri="{0D108BD9-81ED-4DB2-BD59-A6C34878D82A}">
                    <a16:rowId xmlns:a16="http://schemas.microsoft.com/office/drawing/2014/main" val="3805281554"/>
                  </a:ext>
                </a:extLst>
              </a:tr>
              <a:tr h="336755">
                <a:tc>
                  <a:txBody>
                    <a:bodyPr/>
                    <a:lstStyle/>
                    <a:p>
                      <a:r>
                        <a:rPr lang="en-GB" sz="1200" dirty="0"/>
                        <a:t>Practice Manager Development</a:t>
                      </a:r>
                      <a:endParaRPr lang="en-US" sz="1200" dirty="0"/>
                    </a:p>
                  </a:txBody>
                  <a:tcPr/>
                </a:tc>
                <a:tc>
                  <a:txBody>
                    <a:bodyPr/>
                    <a:lstStyle/>
                    <a:p>
                      <a:r>
                        <a:rPr lang="en-GB" sz="1200" dirty="0"/>
                        <a:t>Approx. £2.5 million (of £</a:t>
                      </a:r>
                      <a:r>
                        <a:rPr lang="en-GB" sz="1200" dirty="0" err="1"/>
                        <a:t>6m</a:t>
                      </a:r>
                      <a:r>
                        <a:rPr lang="en-GB" sz="1200" dirty="0"/>
                        <a:t>)</a:t>
                      </a:r>
                      <a:endParaRPr lang="en-US" sz="1200" dirty="0"/>
                    </a:p>
                  </a:txBody>
                  <a:tcPr/>
                </a:tc>
                <a:extLst>
                  <a:ext uri="{0D108BD9-81ED-4DB2-BD59-A6C34878D82A}">
                    <a16:rowId xmlns:a16="http://schemas.microsoft.com/office/drawing/2014/main" val="1240377863"/>
                  </a:ext>
                </a:extLst>
              </a:tr>
            </a:tbl>
          </a:graphicData>
        </a:graphic>
      </p:graphicFrame>
    </p:spTree>
    <p:extLst>
      <p:ext uri="{BB962C8B-B14F-4D97-AF65-F5344CB8AC3E}">
        <p14:creationId xmlns:p14="http://schemas.microsoft.com/office/powerpoint/2010/main" val="421317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Collaborative working</a:t>
            </a:r>
          </a:p>
        </p:txBody>
      </p:sp>
      <p:sp>
        <p:nvSpPr>
          <p:cNvPr id="3" name="Content Placeholder 2"/>
          <p:cNvSpPr>
            <a:spLocks noGrp="1"/>
          </p:cNvSpPr>
          <p:nvPr>
            <p:ph idx="1"/>
          </p:nvPr>
        </p:nvSpPr>
        <p:spPr>
          <a:xfrm>
            <a:off x="375467" y="1006477"/>
            <a:ext cx="8345021" cy="3775273"/>
          </a:xfrm>
        </p:spPr>
        <p:txBody>
          <a:bodyPr/>
          <a:lstStyle/>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Different shapes and sizes – no one size or model fits all</a:t>
            </a:r>
          </a:p>
          <a:p>
            <a:pPr marL="457200" indent="-45720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Different threats and opportunities depending on the model:</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sustainability , resilience and support for individual practices</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workforce support and development</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option to expand and integrate primary care services</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community services delivery</a:t>
            </a:r>
          </a:p>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Does not resolve overall lack of resources</a:t>
            </a:r>
          </a:p>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Need for recurrent operating costs to be funded</a:t>
            </a:r>
          </a:p>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BMA not promoting any particular model, but can offer support to interested practices</a:t>
            </a:r>
            <a:endParaRPr lang="en-GB" sz="1600" dirty="0"/>
          </a:p>
          <a:p>
            <a:pPr marL="457200" indent="-457200">
              <a:buFontTx/>
              <a:buChar char="-"/>
            </a:pPr>
            <a:endParaRPr lang="en-GB" sz="1000" dirty="0"/>
          </a:p>
          <a:p>
            <a:endParaRPr lang="en-GB" sz="1800" dirty="0"/>
          </a:p>
          <a:p>
            <a:pPr marL="457200" indent="-457200">
              <a:buFontTx/>
              <a:buChar char="-"/>
            </a:pPr>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32</a:t>
            </a:fld>
            <a:endParaRPr lang="en-GB" dirty="0"/>
          </a:p>
        </p:txBody>
      </p:sp>
    </p:spTree>
    <p:extLst>
      <p:ext uri="{BB962C8B-B14F-4D97-AF65-F5344CB8AC3E}">
        <p14:creationId xmlns:p14="http://schemas.microsoft.com/office/powerpoint/2010/main" val="3974448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Opportunities and Threats?</a:t>
            </a:r>
          </a:p>
        </p:txBody>
      </p:sp>
      <p:sp>
        <p:nvSpPr>
          <p:cNvPr id="3" name="Content Placeholder 2"/>
          <p:cNvSpPr>
            <a:spLocks noGrp="1"/>
          </p:cNvSpPr>
          <p:nvPr>
            <p:ph idx="1"/>
          </p:nvPr>
        </p:nvSpPr>
        <p:spPr>
          <a:xfrm>
            <a:off x="388043" y="1174516"/>
            <a:ext cx="4169889" cy="3078076"/>
          </a:xfrm>
        </p:spPr>
        <p:txBody>
          <a:bodyPr/>
          <a:lstStyle/>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Strength and resilience in size</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Shared support and workload management</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Options for workforce development and flexible working</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Investment and expanded/new services</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Indemnity and governance</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Greater influence</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Reduced personal liabilities</a:t>
            </a:r>
          </a:p>
          <a:p>
            <a:pPr marL="285750" indent="-285750">
              <a:spcAft>
                <a:spcPts val="1200"/>
              </a:spcAft>
              <a:buFontTx/>
              <a:buChar char="-"/>
            </a:pPr>
            <a:endParaRPr lang="en-GB" sz="1800" dirty="0"/>
          </a:p>
          <a:p>
            <a:endParaRPr lang="en-GB" dirty="0"/>
          </a:p>
        </p:txBody>
      </p:sp>
      <p:sp>
        <p:nvSpPr>
          <p:cNvPr id="4" name="Date Placeholder 3"/>
          <p:cNvSpPr>
            <a:spLocks noGrp="1"/>
          </p:cNvSpPr>
          <p:nvPr>
            <p:ph type="dt" sz="half" idx="2"/>
          </p:nvPr>
        </p:nvSpPr>
        <p:spPr>
          <a:xfrm>
            <a:off x="388044" y="4454491"/>
            <a:ext cx="2894509" cy="123111"/>
          </a:xfrm>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a:xfrm>
            <a:off x="8293101" y="4457086"/>
            <a:ext cx="256114" cy="123111"/>
          </a:xfrm>
        </p:spPr>
        <p:txBody>
          <a:bodyPr/>
          <a:lstStyle/>
          <a:p>
            <a:fld id="{E4E00EF0-048C-114D-ADD5-1D5ACA69D45F}" type="slidenum">
              <a:rPr lang="en-GB" smtClean="0"/>
              <a:pPr/>
              <a:t>33</a:t>
            </a:fld>
            <a:endParaRPr lang="en-GB" dirty="0"/>
          </a:p>
        </p:txBody>
      </p:sp>
      <p:sp>
        <p:nvSpPr>
          <p:cNvPr id="6" name="Rectangle 5"/>
          <p:cNvSpPr/>
          <p:nvPr/>
        </p:nvSpPr>
        <p:spPr>
          <a:xfrm>
            <a:off x="5131307" y="1071280"/>
            <a:ext cx="3702978" cy="2689967"/>
          </a:xfrm>
          <a:prstGeom prst="rect">
            <a:avLst/>
          </a:prstGeom>
        </p:spPr>
        <p:txBody>
          <a:bodyPr wrap="square">
            <a:spAutoFit/>
          </a:bodyPr>
          <a:lstStyle/>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Decreased continuity of care</a:t>
            </a:r>
          </a:p>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Less autonomy for individual GPs</a:t>
            </a:r>
          </a:p>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Risk of transfer of contract</a:t>
            </a:r>
          </a:p>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Risk of failure to secure larger community contracts</a:t>
            </a:r>
          </a:p>
          <a:p>
            <a:pPr marL="285750" indent="-285750">
              <a:lnSpc>
                <a:spcPct val="80000"/>
              </a:lnSpc>
              <a:spcAft>
                <a:spcPts val="1200"/>
              </a:spcAft>
              <a:buFontTx/>
              <a:buChar char="-"/>
            </a:pPr>
            <a:endParaRPr lang="en-GB" spc="-20" dirty="0">
              <a:latin typeface="Calibri"/>
              <a:cs typeface="Calibri"/>
            </a:endParaRPr>
          </a:p>
          <a:p>
            <a:pPr marL="285750" indent="-285750">
              <a:lnSpc>
                <a:spcPct val="80000"/>
              </a:lnSpc>
              <a:spcAft>
                <a:spcPts val="1200"/>
              </a:spcAft>
              <a:buFontTx/>
              <a:buChar char="-"/>
            </a:pPr>
            <a:endParaRPr lang="en-GB" spc="-20" dirty="0">
              <a:latin typeface="Calibri"/>
              <a:cs typeface="Calibri"/>
            </a:endParaRPr>
          </a:p>
        </p:txBody>
      </p:sp>
    </p:spTree>
    <p:extLst>
      <p:ext uri="{BB962C8B-B14F-4D97-AF65-F5344CB8AC3E}">
        <p14:creationId xmlns:p14="http://schemas.microsoft.com/office/powerpoint/2010/main" val="739860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Federations</a:t>
            </a:r>
          </a:p>
        </p:txBody>
      </p:sp>
      <p:sp>
        <p:nvSpPr>
          <p:cNvPr id="3" name="Content Placeholder 2"/>
          <p:cNvSpPr>
            <a:spLocks noGrp="1"/>
          </p:cNvSpPr>
          <p:nvPr>
            <p:ph idx="1"/>
          </p:nvPr>
        </p:nvSpPr>
        <p:spPr>
          <a:xfrm>
            <a:off x="375468" y="1072056"/>
            <a:ext cx="7806006" cy="3247070"/>
          </a:xfrm>
        </p:spPr>
        <p:txBody>
          <a:bodyPr/>
          <a:lstStyle/>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Practices working together, in a collective, legal or organisational entity</a:t>
            </a:r>
          </a:p>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Different organisational forms:</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loose arrangement based on a MoU</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company limited by shares or guarantee,</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community interest company </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limited liability partnership</a:t>
            </a:r>
          </a:p>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Different ownership, governance and management structures, to suit local aims and requirements. </a:t>
            </a:r>
          </a:p>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In all models individual practices remain independent organisations, but profit, contractual and pension arrangements may vary</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34</a:t>
            </a:fld>
            <a:endParaRPr lang="en-GB" dirty="0"/>
          </a:p>
        </p:txBody>
      </p:sp>
    </p:spTree>
    <p:extLst>
      <p:ext uri="{BB962C8B-B14F-4D97-AF65-F5344CB8AC3E}">
        <p14:creationId xmlns:p14="http://schemas.microsoft.com/office/powerpoint/2010/main" val="475738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Taurus Federation – Herefordshire </a:t>
            </a:r>
          </a:p>
        </p:txBody>
      </p:sp>
      <p:sp>
        <p:nvSpPr>
          <p:cNvPr id="3" name="Content Placeholder 2"/>
          <p:cNvSpPr>
            <a:spLocks noGrp="1"/>
          </p:cNvSpPr>
          <p:nvPr>
            <p:ph idx="1"/>
          </p:nvPr>
        </p:nvSpPr>
        <p:spPr>
          <a:xfrm>
            <a:off x="388044" y="958352"/>
            <a:ext cx="8284319"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LMC initiated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Philosophy to support varied GP landscape (inner-city to very rural) and retain GMS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Plans to resist pressure of ACO/vertical integration by demonstration of viable horizontal approach</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Formed an LLC (a company limited by shares), all 24 practices in Herefordshire joined</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All practices on EMIS Web, robust data sharing across the Federation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7 day extended services, based around 3 hubs. 53 local GPs work in the hubs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Other developments include: a 'Zero tolerance integrated patient service' with patients seen in the hubs; joint sexual health service; joint workforce strategy and development with clinical pharmacists, Physicians Associate ambassador and apprentices.</a:t>
            </a:r>
          </a:p>
          <a:p>
            <a:r>
              <a:rPr lang="en-GB" dirty="0"/>
              <a:t> </a:t>
            </a:r>
          </a:p>
          <a:p>
            <a:r>
              <a:rPr lang="en-GB" dirty="0"/>
              <a:t> </a:t>
            </a:r>
          </a:p>
          <a:p>
            <a:r>
              <a:rPr lang="en-GB" dirty="0"/>
              <a:t> </a:t>
            </a:r>
          </a:p>
          <a:p>
            <a:r>
              <a:rPr lang="en-GB" dirty="0"/>
              <a:t> </a:t>
            </a:r>
          </a:p>
          <a:p>
            <a:endParaRPr lang="en-GB" dirty="0"/>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1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35</a:t>
            </a:fld>
            <a:endParaRPr lang="en-GB" dirty="0">
              <a:solidFill>
                <a:srgbClr val="13316E"/>
              </a:solidFill>
            </a:endParaRPr>
          </a:p>
        </p:txBody>
      </p:sp>
    </p:spTree>
    <p:extLst>
      <p:ext uri="{BB962C8B-B14F-4D97-AF65-F5344CB8AC3E}">
        <p14:creationId xmlns:p14="http://schemas.microsoft.com/office/powerpoint/2010/main" val="365895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Super-partnerships</a:t>
            </a:r>
          </a:p>
        </p:txBody>
      </p:sp>
      <p:sp>
        <p:nvSpPr>
          <p:cNvPr id="3" name="Content Placeholder 2"/>
          <p:cNvSpPr>
            <a:spLocks noGrp="1"/>
          </p:cNvSpPr>
          <p:nvPr>
            <p:ph idx="1"/>
          </p:nvPr>
        </p:nvSpPr>
        <p:spPr>
          <a:xfrm>
            <a:off x="375469" y="1256734"/>
            <a:ext cx="8426786"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Practices forming a single business unit, covering multiple sites.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For larger scale super-partnerships likely to involve a partnership agreement and a new structure, eg a company limited by shares, which can hold contracts and limit individual partner liability</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Autonomy retained by practices varies according to model (including profit sharing arrangements, retention of P/AP/GMS contracts, GPs’ employment status, structure of the practice)</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Single, central structure may enable economies of scale, centralisation and sharing</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Large super-partnerships have greater capacity to bid for and deliver extended services, and potentially offer different workforce models and employment options</a:t>
            </a:r>
          </a:p>
          <a:p>
            <a:endParaRPr lang="en-GB" sz="1800" dirty="0"/>
          </a:p>
          <a:p>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36</a:t>
            </a:fld>
            <a:endParaRPr lang="en-GB" dirty="0"/>
          </a:p>
        </p:txBody>
      </p:sp>
    </p:spTree>
    <p:extLst>
      <p:ext uri="{BB962C8B-B14F-4D97-AF65-F5344CB8AC3E}">
        <p14:creationId xmlns:p14="http://schemas.microsoft.com/office/powerpoint/2010/main" val="495700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905058" cy="493819"/>
          </a:xfrm>
        </p:spPr>
        <p:txBody>
          <a:bodyPr/>
          <a:lstStyle/>
          <a:p>
            <a:r>
              <a:rPr lang="en-GB" dirty="0"/>
              <a:t>Our Health Partnership, Midlands and Shropshire </a:t>
            </a:r>
          </a:p>
        </p:txBody>
      </p:sp>
      <p:sp>
        <p:nvSpPr>
          <p:cNvPr id="3" name="Content Placeholder 2"/>
          <p:cNvSpPr>
            <a:spLocks noGrp="1"/>
          </p:cNvSpPr>
          <p:nvPr>
            <p:ph idx="1"/>
          </p:nvPr>
        </p:nvSpPr>
        <p:spPr>
          <a:xfrm>
            <a:off x="388044" y="1087922"/>
            <a:ext cx="8052572" cy="3062391"/>
          </a:xfrm>
        </p:spPr>
        <p:txBody>
          <a:bodyPr/>
          <a:lstStyle/>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38 practices, population covered 370,0000, originating in Birmingham  </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Profit Centre model (common in industry, rare in medicine)</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Single partnership, with original contracts held centrally in trust</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Small central corporate team paid for by levy of £2 per patient (tax deductible)</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Considerable local autonomy (both managerially and financially) within each practice</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Central functions and economies of scale (back office, central accounting, buyers scheme discounts, reduced indemnity costs, joint training, single CQC inspection)</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Shared support for practices (eg peer support, quality team, shared pool of salaried doctors, GP bank, leadership development)</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Retain partner and salaried roles, practices retain individual practice managers</a:t>
            </a:r>
          </a:p>
          <a:p>
            <a:endParaRPr lang="en-GB" dirty="0"/>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1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37</a:t>
            </a:fld>
            <a:endParaRPr lang="en-GB" dirty="0">
              <a:solidFill>
                <a:srgbClr val="13316E"/>
              </a:solidFill>
            </a:endParaRPr>
          </a:p>
        </p:txBody>
      </p:sp>
    </p:spTree>
    <p:extLst>
      <p:ext uri="{BB962C8B-B14F-4D97-AF65-F5344CB8AC3E}">
        <p14:creationId xmlns:p14="http://schemas.microsoft.com/office/powerpoint/2010/main" val="1710825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Modality, Birmingham (and beyond)</a:t>
            </a:r>
          </a:p>
        </p:txBody>
      </p:sp>
      <p:sp>
        <p:nvSpPr>
          <p:cNvPr id="3" name="Content Placeholder 2"/>
          <p:cNvSpPr>
            <a:spLocks noGrp="1"/>
          </p:cNvSpPr>
          <p:nvPr>
            <p:ph idx="1"/>
          </p:nvPr>
        </p:nvSpPr>
        <p:spPr>
          <a:xfrm>
            <a:off x="388042" y="996902"/>
            <a:ext cx="8527359" cy="3062391"/>
          </a:xfrm>
        </p:spPr>
        <p:txBody>
          <a:bodyPr/>
          <a:lstStyle/>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National super-partnership, originating in Birmingham, but now also operating in other regions (Sandwell, Walsall, Hull, Airedale, Wharfedale &amp; Craven, Wokingham and East Surrey) serving 320,000+ population with 120 Partners and &gt;850 staff</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Delivers both primary care and outpatient services</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Each region manages its own delivery (workforce </a:t>
            </a:r>
            <a:r>
              <a:rPr lang="en-GB" sz="1800">
                <a:latin typeface="Calibri Light" panose="020F0302020204030204" pitchFamily="34" charset="0"/>
                <a:cs typeface="Calibri Light" panose="020F0302020204030204" pitchFamily="34" charset="0"/>
              </a:rPr>
              <a:t>and financial), </a:t>
            </a:r>
            <a:r>
              <a:rPr lang="en-GB" sz="1800" dirty="0">
                <a:latin typeface="Calibri Light" panose="020F0302020204030204" pitchFamily="34" charset="0"/>
                <a:cs typeface="Calibri Light" panose="020F0302020204030204" pitchFamily="34" charset="0"/>
              </a:rPr>
              <a:t>supported by centralised back office support (finance, payroll, HR, communications etc)</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Joint working on population health (including but not limited to CCGs, Acute Trusts, Community Trusts, Mental Health Trusts, Voluntary Sector, GP Alliances / Federations, Local Authorities)</a:t>
            </a:r>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1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38</a:t>
            </a:fld>
            <a:endParaRPr lang="en-GB" dirty="0">
              <a:solidFill>
                <a:srgbClr val="13316E"/>
              </a:solidFill>
            </a:endParaRPr>
          </a:p>
        </p:txBody>
      </p:sp>
    </p:spTree>
    <p:extLst>
      <p:ext uri="{BB962C8B-B14F-4D97-AF65-F5344CB8AC3E}">
        <p14:creationId xmlns:p14="http://schemas.microsoft.com/office/powerpoint/2010/main" val="1232679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Care Home</a:t>
            </a:r>
          </a:p>
        </p:txBody>
      </p:sp>
      <p:sp>
        <p:nvSpPr>
          <p:cNvPr id="3" name="Content Placeholder 2"/>
          <p:cNvSpPr>
            <a:spLocks noGrp="1"/>
          </p:cNvSpPr>
          <p:nvPr>
            <p:ph idx="1"/>
          </p:nvPr>
        </p:nvSpPr>
        <p:spPr>
          <a:xfrm>
            <a:off x="375468" y="1256734"/>
            <a:ext cx="8277643" cy="3062391"/>
          </a:xfrm>
        </p:spPr>
        <p:txBody>
          <a:bodyPr/>
          <a:lstStyle/>
          <a:p>
            <a:pPr marL="285750" indent="-285750">
              <a:lnSpc>
                <a:spcPct val="100000"/>
              </a:lnSpc>
              <a:spcAft>
                <a:spcPts val="120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Model developed by the NAPC (National Association of Primary Care)</a:t>
            </a:r>
          </a:p>
          <a:p>
            <a:pPr marL="285750" indent="-285750">
              <a:lnSpc>
                <a:spcPct val="100000"/>
              </a:lnSpc>
              <a:spcAft>
                <a:spcPts val="120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Combined focus on the personalisation of care with improvements in population health, using an integrated multi-disciplinary workforce</a:t>
            </a:r>
          </a:p>
          <a:p>
            <a:pPr marL="285750" indent="-285750">
              <a:lnSpc>
                <a:spcPct val="100000"/>
              </a:lnSpc>
              <a:spcAft>
                <a:spcPts val="120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Groupings of practices that cover 30 -50,000 people</a:t>
            </a:r>
            <a:endParaRPr lang="en-GB" sz="1800" dirty="0">
              <a:latin typeface="Calibri Light" panose="020F0302020204030204" pitchFamily="34" charset="0"/>
              <a:cs typeface="Calibri Light" panose="020F0302020204030204" pitchFamily="34" charset="0"/>
            </a:endParaRP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PCHs are expected to deliver whole population health, host community-based professionals, deliver extended access, deliver holistic, personalised care, be part of a local network delivering urgent and long-term care and reduce unwarranted variation and demand</a:t>
            </a:r>
            <a:endParaRPr lang="en-US" sz="18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39</a:t>
            </a:fld>
            <a:endParaRPr lang="en-GB" dirty="0"/>
          </a:p>
        </p:txBody>
      </p:sp>
    </p:spTree>
    <p:extLst>
      <p:ext uri="{BB962C8B-B14F-4D97-AF65-F5344CB8AC3E}">
        <p14:creationId xmlns:p14="http://schemas.microsoft.com/office/powerpoint/2010/main" val="254911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update - funding</a:t>
            </a:r>
          </a:p>
        </p:txBody>
      </p:sp>
      <p:sp>
        <p:nvSpPr>
          <p:cNvPr id="3" name="Content Placeholder 2"/>
          <p:cNvSpPr>
            <a:spLocks noGrp="1"/>
          </p:cNvSpPr>
          <p:nvPr>
            <p:ph idx="1"/>
          </p:nvPr>
        </p:nvSpPr>
        <p:spPr>
          <a:xfrm>
            <a:off x="375469" y="820738"/>
            <a:ext cx="3967931" cy="3703964"/>
          </a:xfrm>
          <a:ln>
            <a:solidFill>
              <a:schemeClr val="tx1"/>
            </a:solidFill>
          </a:ln>
        </p:spPr>
        <p:txBody>
          <a:bodyPr/>
          <a:lstStyle/>
          <a:p>
            <a:pPr marL="227012">
              <a:lnSpc>
                <a:spcPct val="100000"/>
              </a:lnSpc>
            </a:pPr>
            <a:r>
              <a:rPr lang="en-GB" sz="1400" dirty="0">
                <a:latin typeface="Calibri Light" panose="020F0302020204030204" pitchFamily="34" charset="0"/>
                <a:cs typeface="Calibri Light" panose="020F0302020204030204" pitchFamily="34" charset="0"/>
              </a:rPr>
              <a:t>CCG allocation for 2018/19: </a:t>
            </a:r>
            <a:r>
              <a:rPr lang="en-GB" sz="1400" b="1" dirty="0">
                <a:latin typeface="Calibri Light" panose="020F0302020204030204" pitchFamily="34" charset="0"/>
                <a:cs typeface="Calibri Light" panose="020F0302020204030204" pitchFamily="34" charset="0"/>
              </a:rPr>
              <a:t>£</a:t>
            </a:r>
            <a:r>
              <a:rPr lang="en-GB" sz="1400" b="1" dirty="0" err="1">
                <a:latin typeface="Calibri Light" panose="020F0302020204030204" pitchFamily="34" charset="0"/>
                <a:cs typeface="Calibri Light" panose="020F0302020204030204" pitchFamily="34" charset="0"/>
              </a:rPr>
              <a:t>188m</a:t>
            </a:r>
            <a:endParaRPr lang="en-GB" sz="1400" b="1" dirty="0">
              <a:latin typeface="Calibri Light" panose="020F0302020204030204" pitchFamily="34" charset="0"/>
              <a:cs typeface="Calibri Light" panose="020F0302020204030204" pitchFamily="34" charset="0"/>
            </a:endParaRPr>
          </a:p>
          <a:p>
            <a:pPr marL="227012">
              <a:lnSpc>
                <a:spcPct val="100000"/>
              </a:lnSpc>
            </a:pPr>
            <a:endParaRPr lang="en-GB" sz="1400" b="1" dirty="0">
              <a:latin typeface="Calibri Light" panose="020F0302020204030204" pitchFamily="34" charset="0"/>
              <a:cs typeface="Calibri Light" panose="020F0302020204030204" pitchFamily="34" charset="0"/>
            </a:endParaRPr>
          </a:p>
          <a:p>
            <a:pPr marL="227012">
              <a:lnSpc>
                <a:spcPct val="100000"/>
              </a:lnSpc>
            </a:pPr>
            <a:r>
              <a:rPr lang="en-GB" sz="1400" dirty="0">
                <a:latin typeface="Calibri Light" panose="020F0302020204030204" pitchFamily="34" charset="0"/>
                <a:cs typeface="Calibri Light" panose="020F0302020204030204" pitchFamily="34" charset="0"/>
              </a:rPr>
              <a:t>NHS England can only offer within current budget:</a:t>
            </a:r>
          </a:p>
          <a:p>
            <a:pPr marL="460375" indent="-2349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1% pay uplift and expenses uplift </a:t>
            </a:r>
          </a:p>
          <a:p>
            <a:pPr marL="460375" indent="-2349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Population growth uplift</a:t>
            </a:r>
          </a:p>
          <a:p>
            <a:pPr marL="460375" indent="-2349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Indemnity increase cover</a:t>
            </a:r>
            <a:endParaRPr lang="en-GB" sz="1400" b="1" dirty="0">
              <a:latin typeface="Calibri Light" panose="020F0302020204030204" pitchFamily="34" charset="0"/>
              <a:cs typeface="Calibri Light" panose="020F0302020204030204" pitchFamily="34" charset="0"/>
            </a:endParaRPr>
          </a:p>
          <a:p>
            <a:pPr marL="227012">
              <a:lnSpc>
                <a:spcPct val="100000"/>
              </a:lnSpc>
            </a:pPr>
            <a:endParaRPr lang="en-GB" sz="1400" b="1" dirty="0">
              <a:latin typeface="Calibri Light" panose="020F0302020204030204" pitchFamily="34" charset="0"/>
              <a:cs typeface="Calibri Light" panose="020F0302020204030204" pitchFamily="34" charset="0"/>
            </a:endParaRP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GPC cannot agree to another 1% uplift</a:t>
            </a: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Approaching the DDRB for pay and expense uplift  (in line with other  healthcare professionals)</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a:t>
            </a:fld>
            <a:endParaRPr lang="en-GB" dirty="0"/>
          </a:p>
        </p:txBody>
      </p:sp>
      <p:sp>
        <p:nvSpPr>
          <p:cNvPr id="6" name="Content Placeholder 2">
            <a:extLst>
              <a:ext uri="{FF2B5EF4-FFF2-40B4-BE49-F238E27FC236}">
                <a16:creationId xmlns:a16="http://schemas.microsoft.com/office/drawing/2014/main" id="{F7847480-B36C-4B08-9B3D-1016C25FF094}"/>
              </a:ext>
            </a:extLst>
          </p:cNvPr>
          <p:cNvSpPr txBox="1">
            <a:spLocks/>
          </p:cNvSpPr>
          <p:nvPr/>
        </p:nvSpPr>
        <p:spPr>
          <a:xfrm>
            <a:off x="4800602" y="820736"/>
            <a:ext cx="3967931" cy="3703965"/>
          </a:xfrm>
          <a:prstGeom prst="rect">
            <a:avLst/>
          </a:prstGeom>
          <a:ln>
            <a:solidFill>
              <a:schemeClr val="tx1"/>
            </a:solidFill>
          </a:ln>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2">
              <a:lnSpc>
                <a:spcPct val="100000"/>
              </a:lnSpc>
            </a:pPr>
            <a:r>
              <a:rPr lang="en-GB" sz="1400" dirty="0">
                <a:latin typeface="Calibri Light" panose="020F0302020204030204" pitchFamily="34" charset="0"/>
                <a:cs typeface="Calibri Light" panose="020F0302020204030204" pitchFamily="34" charset="0"/>
              </a:rPr>
              <a:t>BMA DDRB submission:</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GP pay </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Staff related expenses</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Other expenses</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SFE reimbursables (locum cover, study leave, retainer scheme </a:t>
            </a:r>
            <a:r>
              <a:rPr lang="en-US" sz="1400" dirty="0" err="1">
                <a:latin typeface="Calibri Light" panose="020F0302020204030204" pitchFamily="34" charset="0"/>
                <a:cs typeface="Calibri Light" panose="020F0302020204030204" pitchFamily="34" charset="0"/>
              </a:rPr>
              <a:t>etc</a:t>
            </a:r>
            <a:r>
              <a:rPr lang="en-US" sz="1400" dirty="0">
                <a:latin typeface="Calibri Light" panose="020F0302020204030204" pitchFamily="34" charset="0"/>
                <a:cs typeface="Calibri Light" panose="020F0302020204030204" pitchFamily="34" charset="0"/>
              </a:rPr>
              <a:t>)</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Guardians of safe working </a:t>
            </a: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Cybersecurity measures </a:t>
            </a: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GDPR</a:t>
            </a:r>
          </a:p>
          <a:p>
            <a:pPr marL="227012">
              <a:lnSpc>
                <a:spcPct val="100000"/>
              </a:lnSpc>
            </a:pPr>
            <a:r>
              <a:rPr lang="en-GB" sz="1400" dirty="0">
                <a:latin typeface="+mn-lt"/>
                <a:cs typeface="Calibri Light" panose="020F0302020204030204" pitchFamily="34" charset="0"/>
              </a:rPr>
              <a:t>DHSC DDRB submission:</a:t>
            </a:r>
          </a:p>
          <a:p>
            <a:pPr marL="512762" indent="-285750">
              <a:lnSpc>
                <a:spcPct val="100000"/>
              </a:lnSpc>
              <a:buFont typeface="Arial" panose="020B0604020202020204" pitchFamily="34" charset="0"/>
              <a:buChar char="•"/>
            </a:pPr>
            <a:r>
              <a:rPr lang="en-GB" sz="1400" dirty="0">
                <a:latin typeface="+mn-lt"/>
              </a:rPr>
              <a:t>1% budgeted for but need for more flexibility to address areas of skills shortage</a:t>
            </a:r>
          </a:p>
          <a:p>
            <a:pPr marL="512762" indent="-285750">
              <a:lnSpc>
                <a:spcPct val="100000"/>
              </a:lnSpc>
              <a:buFont typeface="Arial" panose="020B0604020202020204" pitchFamily="34" charset="0"/>
              <a:buChar char="•"/>
            </a:pPr>
            <a:r>
              <a:rPr lang="en-GB" sz="1400" dirty="0">
                <a:latin typeface="+mn-lt"/>
              </a:rPr>
              <a:t>Acknowledged problems with GP recruitment and retention</a:t>
            </a:r>
          </a:p>
          <a:p>
            <a:pPr marL="512762" indent="-285750">
              <a:lnSpc>
                <a:spcPct val="100000"/>
              </a:lnSpc>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822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Granta</a:t>
            </a:r>
            <a:r>
              <a:rPr lang="en-GB" dirty="0"/>
              <a:t> and Shelford - Cambridgeshire</a:t>
            </a:r>
          </a:p>
        </p:txBody>
      </p:sp>
      <p:sp>
        <p:nvSpPr>
          <p:cNvPr id="3" name="Content Placeholder 2"/>
          <p:cNvSpPr>
            <a:spLocks noGrp="1"/>
          </p:cNvSpPr>
          <p:nvPr>
            <p:ph idx="1"/>
          </p:nvPr>
        </p:nvSpPr>
        <p:spPr>
          <a:xfrm>
            <a:off x="388043" y="1131606"/>
            <a:ext cx="8515325"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Three </a:t>
            </a:r>
            <a:r>
              <a:rPr lang="en-GB" sz="1600" dirty="0" err="1">
                <a:latin typeface="Calibri Light" panose="020F0302020204030204" pitchFamily="34" charset="0"/>
                <a:cs typeface="Calibri Light" panose="020F0302020204030204" pitchFamily="34" charset="0"/>
              </a:rPr>
              <a:t>Granta</a:t>
            </a:r>
            <a:r>
              <a:rPr lang="en-GB" sz="1600" dirty="0">
                <a:latin typeface="Calibri Light" panose="020F0302020204030204" pitchFamily="34" charset="0"/>
                <a:cs typeface="Calibri Light" panose="020F0302020204030204" pitchFamily="34" charset="0"/>
              </a:rPr>
              <a:t> Medical Practices (previously merged) joined with neighbouring Shelford practice to form a primary care home – 42,000 population</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Planning a John Lewis-type model of ownership with all staff having a stake in the business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Operational executive of three partners and senior practice management with delegated authority to run the organisation</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Developments include:</a:t>
            </a:r>
          </a:p>
          <a:p>
            <a:pPr marL="758825" lvl="3" indent="-28575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working with local trust to second their community staff into the PCH; improved communication with the acute trust; collaborative delivery of paediatrics, ENT services and ophthalmology. </a:t>
            </a:r>
          </a:p>
          <a:p>
            <a:pPr marL="758825" lvl="3" indent="-28575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professional management and IT support systems; extended surgery hours and increased same day GP access (46% of patients); emergency care paramedics available for home visits; dedicated phone service with a 20-minute call back time</a:t>
            </a:r>
            <a:endParaRPr lang="en-GB" sz="1800" dirty="0">
              <a:solidFill>
                <a:schemeClr val="tx1"/>
              </a:solidFill>
            </a:endParaRPr>
          </a:p>
          <a:p>
            <a:r>
              <a:rPr lang="en-GB" sz="1800" dirty="0"/>
              <a:t> </a:t>
            </a:r>
          </a:p>
          <a:p>
            <a:r>
              <a:rPr lang="en-GB" sz="1800" dirty="0"/>
              <a:t> </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40</a:t>
            </a:fld>
            <a:endParaRPr lang="en-GB" dirty="0"/>
          </a:p>
        </p:txBody>
      </p:sp>
    </p:spTree>
    <p:extLst>
      <p:ext uri="{BB962C8B-B14F-4D97-AF65-F5344CB8AC3E}">
        <p14:creationId xmlns:p14="http://schemas.microsoft.com/office/powerpoint/2010/main" val="1508086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MCPs (multispecialty community providers)</a:t>
            </a:r>
          </a:p>
        </p:txBody>
      </p:sp>
      <p:sp>
        <p:nvSpPr>
          <p:cNvPr id="3" name="Content Placeholder 2"/>
          <p:cNvSpPr>
            <a:spLocks noGrp="1"/>
          </p:cNvSpPr>
          <p:nvPr>
            <p:ph idx="1"/>
          </p:nvPr>
        </p:nvSpPr>
        <p:spPr>
          <a:xfrm>
            <a:off x="388043" y="1270048"/>
            <a:ext cx="6845676" cy="3062391"/>
          </a:xfrm>
        </p:spPr>
        <p:txBody>
          <a:bodyPr/>
          <a:lstStyle/>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New care model in the Five Year Forward View</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Piloted by vanguard sites across the country</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Model potentially combining the planning, budgets and delivery of primary and community care services.</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Responsible for providing care to the whole population, based on registered lists of participating practices, covering at least 30- 50,000 people</a:t>
            </a:r>
          </a:p>
          <a:p>
            <a:pPr marL="285750" indent="-285750">
              <a:buFontTx/>
              <a:buChar char="-"/>
            </a:pPr>
            <a:endParaRPr lang="en-GB" sz="1800" dirty="0"/>
          </a:p>
          <a:p>
            <a:r>
              <a:rPr lang="en-GB" dirty="0"/>
              <a:t> </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41</a:t>
            </a:fld>
            <a:endParaRPr lang="en-GB" dirty="0"/>
          </a:p>
        </p:txBody>
      </p:sp>
    </p:spTree>
    <p:extLst>
      <p:ext uri="{BB962C8B-B14F-4D97-AF65-F5344CB8AC3E}">
        <p14:creationId xmlns:p14="http://schemas.microsoft.com/office/powerpoint/2010/main" val="3381730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Hampshire – Better Local Care</a:t>
            </a:r>
          </a:p>
        </p:txBody>
      </p:sp>
      <p:sp>
        <p:nvSpPr>
          <p:cNvPr id="3" name="Content Placeholder 2"/>
          <p:cNvSpPr>
            <a:spLocks noGrp="1"/>
          </p:cNvSpPr>
          <p:nvPr>
            <p:ph idx="1"/>
          </p:nvPr>
        </p:nvSpPr>
        <p:spPr>
          <a:xfrm>
            <a:off x="375468" y="1133291"/>
            <a:ext cx="8173747"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Spent time building relationships between the local Trusts, GP practices and commissioners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Developments include care navigators, fully funded clinical pharmacists in practices, data sharing and shared IT systems, </a:t>
            </a:r>
            <a:r>
              <a:rPr lang="en-GB" sz="1600" dirty="0" err="1">
                <a:latin typeface="Calibri Light" panose="020F0302020204030204" pitchFamily="34" charset="0"/>
                <a:cs typeface="Calibri Light" panose="020F0302020204030204" pitchFamily="34" charset="0"/>
              </a:rPr>
              <a:t>eConsult</a:t>
            </a:r>
            <a:r>
              <a:rPr lang="en-GB" sz="1600" dirty="0">
                <a:latin typeface="Calibri Light" panose="020F0302020204030204" pitchFamily="34" charset="0"/>
                <a:cs typeface="Calibri Light" panose="020F0302020204030204" pitchFamily="34" charset="0"/>
              </a:rPr>
              <a:t>, a frailty service, same-day primary care access hubs (calls are triaged by ANP or GP – 40% receive a face-to-face appointment with a GP, nurse or physiotherapist).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Local Trust supported struggling practices in Gosport. Doctors are now employed by the trust on a permanent contract, either at partner or salaried level with indemnity covered</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All changes achieved under existing contractual arrangements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Providers and commissioners are starting to work more collaboratively – general practice needs to be part of this</a:t>
            </a:r>
          </a:p>
          <a:p>
            <a:pPr marL="285743" indent="-285743">
              <a:spcAft>
                <a:spcPts val="1200"/>
              </a:spcAft>
              <a:buFontTx/>
              <a:buChar char="-"/>
            </a:pPr>
            <a:endParaRPr lang="en-GB" sz="1800" dirty="0"/>
          </a:p>
          <a:p>
            <a:pPr marL="285743" indent="-285743">
              <a:spcAft>
                <a:spcPts val="1200"/>
              </a:spcAft>
              <a:buFontTx/>
              <a:buChar char="-"/>
            </a:pPr>
            <a:endParaRPr lang="en-GB" sz="1800" dirty="0"/>
          </a:p>
          <a:p>
            <a:pPr marL="285743" indent="-285743">
              <a:buFontTx/>
              <a:buChar char="-"/>
            </a:pPr>
            <a:endParaRPr lang="en-GB" sz="1800" dirty="0"/>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1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42</a:t>
            </a:fld>
            <a:endParaRPr lang="en-GB" dirty="0">
              <a:solidFill>
                <a:srgbClr val="13316E"/>
              </a:solidFill>
            </a:endParaRPr>
          </a:p>
        </p:txBody>
      </p:sp>
    </p:spTree>
    <p:extLst>
      <p:ext uri="{BB962C8B-B14F-4D97-AF65-F5344CB8AC3E}">
        <p14:creationId xmlns:p14="http://schemas.microsoft.com/office/powerpoint/2010/main" val="1933915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ACOs</a:t>
            </a:r>
          </a:p>
        </p:txBody>
      </p:sp>
      <p:sp>
        <p:nvSpPr>
          <p:cNvPr id="3" name="Content Placeholder 2"/>
          <p:cNvSpPr>
            <a:spLocks noGrp="1"/>
          </p:cNvSpPr>
          <p:nvPr>
            <p:ph idx="1"/>
          </p:nvPr>
        </p:nvSpPr>
        <p:spPr>
          <a:xfrm>
            <a:off x="388043" y="923461"/>
            <a:ext cx="8402771" cy="3062391"/>
          </a:xfrm>
        </p:spPr>
        <p:txBody>
          <a:bodyPr/>
          <a:lstStyle/>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NHS England’s focus now on ACOs (accountable care organisations) – similar to MCPs but would likely include secondary care. </a:t>
            </a:r>
          </a:p>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Extent of general practice integration will be determined by local GPs – all new contractual options are </a:t>
            </a:r>
            <a:r>
              <a:rPr lang="en-GB" sz="1800" b="1" dirty="0">
                <a:solidFill>
                  <a:schemeClr val="tx1"/>
                </a:solidFill>
                <a:latin typeface="Calibri Light" panose="020F0302020204030204" pitchFamily="34" charset="0"/>
                <a:cs typeface="Calibri Light" panose="020F0302020204030204" pitchFamily="34" charset="0"/>
              </a:rPr>
              <a:t>voluntary</a:t>
            </a:r>
            <a:r>
              <a:rPr lang="en-GB" sz="1800" dirty="0">
                <a:solidFill>
                  <a:schemeClr val="tx1"/>
                </a:solidFill>
                <a:latin typeface="Calibri Light" panose="020F0302020204030204" pitchFamily="34" charset="0"/>
                <a:cs typeface="Calibri Light" panose="020F0302020204030204" pitchFamily="34" charset="0"/>
              </a:rPr>
              <a:t>. </a:t>
            </a:r>
          </a:p>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Key concerns: risk to GP independent contractor status; any ‘right to return’ unlikely to work in reality; locally negotiated employment contracts; financial accountability and risk-gain share arrangements; full contract tendering with risk of private sector winning bid; ongoing funding, workload and workforce challenges</a:t>
            </a:r>
          </a:p>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Possible opportunities: more integrated working; better relationships with other providers; possibility of ending of perverse incentives of PBR; clearer patient pathways </a:t>
            </a:r>
          </a:p>
          <a:p>
            <a:pPr marL="285750" indent="-285750">
              <a:spcAft>
                <a:spcPts val="1200"/>
              </a:spcAft>
              <a:buFontTx/>
              <a:buChar char="-"/>
            </a:pPr>
            <a:endParaRPr lang="en-GB" sz="1800" dirty="0">
              <a:solidFill>
                <a:schemeClr val="tx1"/>
              </a:solidFill>
            </a:endParaRPr>
          </a:p>
          <a:p>
            <a:pPr marL="285750" indent="-285750">
              <a:spcAft>
                <a:spcPts val="1200"/>
              </a:spcAft>
              <a:buFontTx/>
              <a:buChar char="-"/>
            </a:pPr>
            <a:endParaRPr lang="en-GB" sz="1800" spc="-20" dirty="0">
              <a:latin typeface="Calibri"/>
              <a:ea typeface="+mn-ea"/>
              <a:cs typeface="Calibri"/>
            </a:endParaRPr>
          </a:p>
        </p:txBody>
      </p:sp>
      <p:sp>
        <p:nvSpPr>
          <p:cNvPr id="4" name="Date Placeholder 3"/>
          <p:cNvSpPr>
            <a:spLocks noGrp="1"/>
          </p:cNvSpPr>
          <p:nvPr>
            <p:ph type="dt" sz="half" idx="2"/>
          </p:nvPr>
        </p:nvSpPr>
        <p:spPr/>
        <p:txBody>
          <a:bodyPr/>
          <a:lstStyle/>
          <a:p>
            <a:fld id="{7560F7E0-9C0D-2D49-8531-0E815FA79E9D}"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43</a:t>
            </a:fld>
            <a:endParaRPr lang="en-GB" dirty="0"/>
          </a:p>
        </p:txBody>
      </p:sp>
    </p:spTree>
    <p:extLst>
      <p:ext uri="{BB962C8B-B14F-4D97-AF65-F5344CB8AC3E}">
        <p14:creationId xmlns:p14="http://schemas.microsoft.com/office/powerpoint/2010/main" val="1059975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Virtually integrated</a:t>
            </a:r>
          </a:p>
        </p:txBody>
      </p:sp>
      <p:pic>
        <p:nvPicPr>
          <p:cNvPr id="6" name="Content Placeholder 5"/>
          <p:cNvPicPr>
            <a:picLocks noGrp="1" noChangeAspect="1"/>
          </p:cNvPicPr>
          <p:nvPr>
            <p:ph idx="1"/>
          </p:nvPr>
        </p:nvPicPr>
        <p:blipFill>
          <a:blip r:embed="rId3"/>
          <a:stretch>
            <a:fillRect/>
          </a:stretch>
        </p:blipFill>
        <p:spPr>
          <a:xfrm>
            <a:off x="4017097" y="1088801"/>
            <a:ext cx="4966359" cy="2681088"/>
          </a:xfrm>
        </p:spPr>
      </p:pic>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44</a:t>
            </a:fld>
            <a:endParaRPr lang="en-GB" dirty="0"/>
          </a:p>
        </p:txBody>
      </p:sp>
      <p:sp>
        <p:nvSpPr>
          <p:cNvPr id="3" name="Rectangle 2"/>
          <p:cNvSpPr/>
          <p:nvPr/>
        </p:nvSpPr>
        <p:spPr>
          <a:xfrm>
            <a:off x="388043" y="1088801"/>
            <a:ext cx="3379916" cy="3293209"/>
          </a:xfrm>
          <a:prstGeom prst="rect">
            <a:avLst/>
          </a:prstGeom>
        </p:spPr>
        <p:txBody>
          <a:bodyPr wrap="square">
            <a:spAutoFit/>
          </a:bodyPr>
          <a:lstStyle/>
          <a:p>
            <a:r>
              <a:rPr lang="en-GB" sz="1600" dirty="0">
                <a:latin typeface="Calibri Light" panose="020F0302020204030204" pitchFamily="34" charset="0"/>
                <a:cs typeface="Calibri Light" panose="020F0302020204030204" pitchFamily="34" charset="0"/>
              </a:rPr>
              <a:t>All contracts and accountabilities remain in place, but overlaid with an alliance agreement outlining how commissioners and providers will work together to create better integration of services.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Enables providers to work in collaboration under existing contracts.</a:t>
            </a:r>
          </a:p>
          <a:p>
            <a:endParaRPr lang="en-GB" sz="1600" dirty="0">
              <a:latin typeface="Calibri Light" panose="020F0302020204030204" pitchFamily="34" charset="0"/>
              <a:cs typeface="Calibri Light" panose="020F0302020204030204" pitchFamily="34" charset="0"/>
            </a:endParaRPr>
          </a:p>
          <a:p>
            <a:r>
              <a:rPr lang="en-GB" sz="1600" b="1" dirty="0">
                <a:latin typeface="Calibri Light" panose="020F0302020204030204" pitchFamily="34" charset="0"/>
                <a:cs typeface="Calibri Light" panose="020F0302020204030204" pitchFamily="34" charset="0"/>
              </a:rPr>
              <a:t>Essentially an ACS (accountable care system) rather than an ACO (accountable care organisation).</a:t>
            </a:r>
            <a:r>
              <a:rPr lang="en-GB" sz="1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46235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69" y="326919"/>
            <a:ext cx="7068923" cy="493819"/>
          </a:xfrm>
        </p:spPr>
        <p:txBody>
          <a:bodyPr/>
          <a:lstStyle/>
          <a:p>
            <a:r>
              <a:rPr lang="en-GB" dirty="0"/>
              <a:t>Partially integrated</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45</a:t>
            </a:fld>
            <a:endParaRPr lang="en-GB" dirty="0"/>
          </a:p>
        </p:txBody>
      </p:sp>
      <p:sp>
        <p:nvSpPr>
          <p:cNvPr id="3" name="Rectangle 2"/>
          <p:cNvSpPr/>
          <p:nvPr/>
        </p:nvSpPr>
        <p:spPr>
          <a:xfrm>
            <a:off x="375469" y="1013363"/>
            <a:ext cx="3069297" cy="3293209"/>
          </a:xfrm>
          <a:prstGeom prst="rect">
            <a:avLst/>
          </a:prstGeom>
        </p:spPr>
        <p:txBody>
          <a:bodyPr wrap="square">
            <a:spAutoFit/>
          </a:bodyPr>
          <a:lstStyle/>
          <a:p>
            <a:r>
              <a:rPr lang="en-GB" sz="1600" dirty="0">
                <a:latin typeface="Calibri Light" panose="020F0302020204030204" pitchFamily="34" charset="0"/>
                <a:cs typeface="Calibri Light" panose="020F0302020204030204" pitchFamily="34" charset="0"/>
              </a:rPr>
              <a:t>Single contract held between the commissioners and providers (except core GP services). </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Under procurement rules this must be put out to tender.</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GP contracts remain in place.</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Formal integration agreement between the whole population provider and GP practices to work together.</a:t>
            </a:r>
            <a:endParaRPr lang="en-US" sz="1600" dirty="0">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ED969AA2-CD6B-440B-A99A-BE00BF30D137}"/>
              </a:ext>
            </a:extLst>
          </p:cNvPr>
          <p:cNvPicPr/>
          <p:nvPr/>
        </p:nvPicPr>
        <p:blipFill>
          <a:blip r:embed="rId3">
            <a:extLst>
              <a:ext uri="{28A0092B-C50C-407E-A947-70E740481C1C}">
                <a14:useLocalDpi xmlns:a14="http://schemas.microsoft.com/office/drawing/2010/main" val="0"/>
              </a:ext>
            </a:extLst>
          </a:blip>
          <a:stretch>
            <a:fillRect/>
          </a:stretch>
        </p:blipFill>
        <p:spPr>
          <a:xfrm>
            <a:off x="3282553" y="1013363"/>
            <a:ext cx="5731510" cy="2951480"/>
          </a:xfrm>
          <a:prstGeom prst="rect">
            <a:avLst/>
          </a:prstGeom>
        </p:spPr>
      </p:pic>
    </p:spTree>
    <p:extLst>
      <p:ext uri="{BB962C8B-B14F-4D97-AF65-F5344CB8AC3E}">
        <p14:creationId xmlns:p14="http://schemas.microsoft.com/office/powerpoint/2010/main" val="3393542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Fully integrated</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46</a:t>
            </a:fld>
            <a:endParaRPr lang="en-GB" dirty="0"/>
          </a:p>
        </p:txBody>
      </p:sp>
      <p:sp>
        <p:nvSpPr>
          <p:cNvPr id="7" name="Rectangle 6"/>
          <p:cNvSpPr/>
          <p:nvPr/>
        </p:nvSpPr>
        <p:spPr>
          <a:xfrm>
            <a:off x="388043" y="1323034"/>
            <a:ext cx="3009426" cy="2800767"/>
          </a:xfrm>
          <a:prstGeom prst="rect">
            <a:avLst/>
          </a:prstGeom>
        </p:spPr>
        <p:txBody>
          <a:bodyPr wrap="square">
            <a:spAutoFit/>
          </a:bodyPr>
          <a:lstStyle/>
          <a:p>
            <a:r>
              <a:rPr lang="en-GB" sz="1600" dirty="0">
                <a:latin typeface="Calibri Light" panose="020F0302020204030204" pitchFamily="34" charset="0"/>
                <a:cs typeface="Calibri Light" panose="020F0302020204030204" pitchFamily="34" charset="0"/>
              </a:rPr>
              <a:t>A single contract between the whole population provider and the commissioners.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Under procurement rules this must be put out to tender.</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Provides or sub-contracts all services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An end to GMS/PMS contract</a:t>
            </a:r>
            <a:endParaRPr lang="en-US" sz="1600" dirty="0">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39E8E346-8832-4D5A-9C28-291D972E662E}"/>
              </a:ext>
            </a:extLst>
          </p:cNvPr>
          <p:cNvPicPr/>
          <p:nvPr/>
        </p:nvPicPr>
        <p:blipFill>
          <a:blip r:embed="rId3">
            <a:extLst>
              <a:ext uri="{28A0092B-C50C-407E-A947-70E740481C1C}">
                <a14:useLocalDpi xmlns:a14="http://schemas.microsoft.com/office/drawing/2010/main" val="0"/>
              </a:ext>
            </a:extLst>
          </a:blip>
          <a:stretch>
            <a:fillRect/>
          </a:stretch>
        </p:blipFill>
        <p:spPr>
          <a:xfrm>
            <a:off x="3282553" y="1126233"/>
            <a:ext cx="5731510" cy="2701925"/>
          </a:xfrm>
          <a:prstGeom prst="rect">
            <a:avLst/>
          </a:prstGeom>
        </p:spPr>
      </p:pic>
    </p:spTree>
    <p:extLst>
      <p:ext uri="{BB962C8B-B14F-4D97-AF65-F5344CB8AC3E}">
        <p14:creationId xmlns:p14="http://schemas.microsoft.com/office/powerpoint/2010/main" val="208094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981273" y="925715"/>
            <a:ext cx="4692957" cy="704504"/>
          </a:xfrm>
        </p:spPr>
        <p:txBody>
          <a:bodyPr/>
          <a:lstStyle/>
          <a:p>
            <a:r>
              <a:rPr lang="en-GB" sz="4000" dirty="0"/>
              <a:t>Questions?</a:t>
            </a:r>
          </a:p>
          <a:p>
            <a:endParaRPr lang="en-GB" sz="4000" dirty="0"/>
          </a:p>
          <a:p>
            <a:endParaRPr lang="en-GB" sz="4000" dirty="0"/>
          </a:p>
          <a:p>
            <a:r>
              <a:rPr lang="en-GB" sz="4000" dirty="0"/>
              <a:t>Contact us: </a:t>
            </a:r>
            <a:r>
              <a:rPr lang="en-GB" sz="3200" dirty="0"/>
              <a:t>info.gpc@bma.org.uk</a:t>
            </a:r>
          </a:p>
          <a:p>
            <a:r>
              <a:rPr lang="en-GB" sz="3200" dirty="0"/>
              <a:t>sessionalgps@bma.org.uk</a:t>
            </a:r>
          </a:p>
        </p:txBody>
      </p:sp>
      <p:sp>
        <p:nvSpPr>
          <p:cNvPr id="4" name="Title 3"/>
          <p:cNvSpPr>
            <a:spLocks noGrp="1"/>
          </p:cNvSpPr>
          <p:nvPr>
            <p:ph type="title"/>
          </p:nvPr>
        </p:nvSpPr>
        <p:spPr>
          <a:xfrm>
            <a:off x="388043" y="256365"/>
            <a:ext cx="7186463" cy="1246495"/>
          </a:xfrm>
        </p:spPr>
        <p:txBody>
          <a:bodyPr/>
          <a:lstStyle/>
          <a:p>
            <a:r>
              <a:rPr lang="en-GB" dirty="0"/>
              <a:t>GPC England</a:t>
            </a:r>
          </a:p>
        </p:txBody>
      </p:sp>
      <p:sp>
        <p:nvSpPr>
          <p:cNvPr id="3" name="Date Placeholder 2"/>
          <p:cNvSpPr>
            <a:spLocks noGrp="1"/>
          </p:cNvSpPr>
          <p:nvPr>
            <p:ph type="dt" sz="half" idx="2"/>
          </p:nvPr>
        </p:nvSpPr>
        <p:spPr/>
        <p:txBody>
          <a:bodyPr/>
          <a:lstStyle/>
          <a:p>
            <a:fld id="{DCA246D6-0145-8F42-988A-D1647772ACB2}" type="datetime3">
              <a:rPr lang="en-GB"/>
              <a:pPr/>
              <a:t>1 February, 2018</a:t>
            </a:fld>
            <a:endParaRPr dirty="0"/>
          </a:p>
        </p:txBody>
      </p:sp>
      <p:pic>
        <p:nvPicPr>
          <p:cNvPr id="6" name="Picture 2">
            <a:extLst>
              <a:ext uri="{FF2B5EF4-FFF2-40B4-BE49-F238E27FC236}">
                <a16:creationId xmlns:a16="http://schemas.microsoft.com/office/drawing/2014/main" id="{0B6ED31D-5133-4CA3-9738-83F3B403E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69" y="925715"/>
            <a:ext cx="2731058" cy="3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9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update - indemnity</a:t>
            </a:r>
            <a:br>
              <a:rPr lang="en-GB" dirty="0"/>
            </a:br>
            <a:endParaRPr lang="en-GB" dirty="0"/>
          </a:p>
        </p:txBody>
      </p:sp>
      <p:sp>
        <p:nvSpPr>
          <p:cNvPr id="3" name="Content Placeholder 2"/>
          <p:cNvSpPr>
            <a:spLocks noGrp="1"/>
          </p:cNvSpPr>
          <p:nvPr>
            <p:ph idx="1"/>
          </p:nvPr>
        </p:nvSpPr>
        <p:spPr>
          <a:xfrm>
            <a:off x="375469" y="988542"/>
            <a:ext cx="7854131" cy="3330584"/>
          </a:xfrm>
        </p:spPr>
        <p:txBody>
          <a:bodyPr/>
          <a:lstStyle/>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£30m uplift for indemnity  for in-year rise in indemnity costs for 16/17 and £30m for 17/18</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Paid to practices on a per patient basis and not weighted</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Practice should reimburse all GPs – salaried and principals -  in line with their individual payments</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Reimbursement to individual GPs should be to cover the indemnity increases for the last two years</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Locum GPs  should ensure charges reflect their costs, including any increase in indemnity costs</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Guidance </a:t>
            </a:r>
            <a:r>
              <a:rPr lang="en-US" sz="1600" dirty="0">
                <a:latin typeface="Calibri Light" panose="020F0302020204030204" pitchFamily="34" charset="0"/>
                <a:cs typeface="Calibri Light" panose="020F0302020204030204" pitchFamily="34" charset="0"/>
              </a:rPr>
              <a:t>and template letters will be made available to salaried GPs and locums to help them make sure they get appropriate reimbursements</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Discussions started on state-backed indemnity scheme from April 2019</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1 February, 2018</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317877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update – premises cost directions</a:t>
            </a:r>
            <a:br>
              <a:rPr lang="en-GB" dirty="0"/>
            </a:br>
            <a:endParaRPr lang="en-GB" dirty="0"/>
          </a:p>
        </p:txBody>
      </p:sp>
      <p:sp>
        <p:nvSpPr>
          <p:cNvPr id="3" name="Content Placeholder 2"/>
          <p:cNvSpPr>
            <a:spLocks noGrp="1"/>
          </p:cNvSpPr>
          <p:nvPr>
            <p:ph idx="1"/>
          </p:nvPr>
        </p:nvSpPr>
        <p:spPr>
          <a:xfrm>
            <a:off x="366415" y="1053742"/>
            <a:ext cx="8173746" cy="3301597"/>
          </a:xfrm>
        </p:spPr>
        <p:txBody>
          <a:bodyPr/>
          <a:lstStyle/>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Permit 100% improvement/development grants, with limited liability</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Explicit options for owner-occupiers who hand back core contract</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Board can waive grant repayment for leaseholders who hand back core contract</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Board can assign a lease to their designated property body for leaseholders who hand back core contract</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Lease terms will not be varied following a rent review</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Practices will not be at risk of being financially disadvantaged by agreeing to host a third party at the request of the commissioner</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Improved provisions for minimum standards reviews</a:t>
            </a:r>
            <a:endParaRPr lang="en-GB" sz="1600" dirty="0">
              <a:latin typeface="Calibri Light" panose="020F0302020204030204" pitchFamily="34" charset="0"/>
              <a:cs typeface="Calibri Light" panose="020F0302020204030204" pitchFamily="34" charset="0"/>
            </a:endParaRP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“Focus on premises cost directions” guidance document to be released alongside new directions</a:t>
            </a:r>
          </a:p>
          <a:p>
            <a:pPr marL="457200" indent="-230188">
              <a:lnSpc>
                <a:spcPct val="100000"/>
              </a:lnSpc>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GPC England calling for “premises commission” to look at wider issues and future arrangements</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6</a:t>
            </a:fld>
            <a:endParaRPr lang="en-GB" dirty="0"/>
          </a:p>
        </p:txBody>
      </p:sp>
    </p:spTree>
    <p:extLst>
      <p:ext uri="{BB962C8B-B14F-4D97-AF65-F5344CB8AC3E}">
        <p14:creationId xmlns:p14="http://schemas.microsoft.com/office/powerpoint/2010/main" val="102617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379830" cy="493819"/>
          </a:xfrm>
        </p:spPr>
        <p:txBody>
          <a:bodyPr/>
          <a:lstStyle/>
          <a:p>
            <a:r>
              <a:rPr lang="en-GB" dirty="0"/>
              <a:t>Contract update –  Electronic Referral System</a:t>
            </a:r>
            <a:br>
              <a:rPr lang="en-GB" dirty="0"/>
            </a:br>
            <a:br>
              <a:rPr lang="en-GB" dirty="0"/>
            </a:br>
            <a:endParaRPr lang="en-GB" dirty="0"/>
          </a:p>
        </p:txBody>
      </p:sp>
      <p:sp>
        <p:nvSpPr>
          <p:cNvPr id="3" name="Content Placeholder 2"/>
          <p:cNvSpPr>
            <a:spLocks noGrp="1"/>
          </p:cNvSpPr>
          <p:nvPr>
            <p:ph idx="1"/>
          </p:nvPr>
        </p:nvSpPr>
        <p:spPr>
          <a:xfrm>
            <a:off x="375469" y="1001110"/>
            <a:ext cx="8173746" cy="3318015"/>
          </a:xfrm>
        </p:spPr>
        <p:txBody>
          <a:bodyPr/>
          <a:lstStyle/>
          <a:p>
            <a:pPr marL="457200" indent="-230188">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NHS Standard hospital contract changed such that from October 2018, hospitals will not be paid for referrals unless received through ERS</a:t>
            </a:r>
          </a:p>
          <a:p>
            <a:pPr marL="457200" indent="-230188">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GPC is seeking that:</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the ERS system will be fit for purpose</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appropriate bandwidth for use</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local contingency process if the system is not operational</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resources for training and implementation</a:t>
            </a:r>
          </a:p>
          <a:p>
            <a:pPr marL="687388" indent="-227013">
              <a:lnSpc>
                <a:spcPct val="100000"/>
              </a:lnSpc>
              <a:spcAft>
                <a:spcPts val="0"/>
              </a:spcAft>
              <a:buFont typeface="Arial" panose="020B0604020202020204" pitchFamily="34" charset="0"/>
              <a:buChar char="•"/>
            </a:pPr>
            <a:r>
              <a:rPr lang="en-US" sz="1500" dirty="0">
                <a:latin typeface="Calibri Light" panose="020F0302020204030204" pitchFamily="34" charset="0"/>
                <a:cs typeface="Calibri Light" panose="020F0302020204030204" pitchFamily="34" charset="0"/>
              </a:rPr>
              <a:t>referral pathways developed as a result of ERS implementation agreed locally with GPs and LMCs</a:t>
            </a:r>
          </a:p>
          <a:p>
            <a:pPr marL="687388" indent="-227013">
              <a:lnSpc>
                <a:spcPct val="100000"/>
              </a:lnSpc>
              <a:spcAft>
                <a:spcPts val="0"/>
              </a:spcAft>
              <a:buFont typeface="Arial" panose="020B0604020202020204" pitchFamily="34" charset="0"/>
              <a:buChar char="•"/>
            </a:pPr>
            <a:r>
              <a:rPr lang="en-US" sz="1500" dirty="0">
                <a:latin typeface="Calibri Light" panose="020F0302020204030204" pitchFamily="34" charset="0"/>
                <a:cs typeface="Calibri Light" panose="020F0302020204030204" pitchFamily="34" charset="0"/>
              </a:rPr>
              <a:t>appropriate referrals received by the hospital through a non-ERS route will not be rejected on that basis, but processed internally </a:t>
            </a:r>
          </a:p>
          <a:p>
            <a:pPr marL="687388" indent="-227013">
              <a:lnSpc>
                <a:spcPct val="100000"/>
              </a:lnSpc>
              <a:buFont typeface="Arial" panose="020B0604020202020204" pitchFamily="34" charset="0"/>
              <a:buChar char="•"/>
            </a:pPr>
            <a:r>
              <a:rPr lang="en-US" sz="1500" dirty="0">
                <a:latin typeface="Calibri Light" panose="020F0302020204030204" pitchFamily="34" charset="0"/>
                <a:cs typeface="Calibri Light" panose="020F0302020204030204" pitchFamily="34" charset="0"/>
              </a:rPr>
              <a:t>hospitals must reply to the referring GP</a:t>
            </a:r>
          </a:p>
          <a:p>
            <a:pPr marL="460375" indent="-233363">
              <a:lnSpc>
                <a:spcPct val="100000"/>
              </a:lnSpc>
              <a:spcAft>
                <a:spcPts val="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Joint guidance on ERS including how responsibility/liability flows through the system</a:t>
            </a:r>
          </a:p>
        </p:txBody>
      </p:sp>
      <p:sp>
        <p:nvSpPr>
          <p:cNvPr id="4" name="Date Placeholder 3"/>
          <p:cNvSpPr>
            <a:spLocks noGrp="1"/>
          </p:cNvSpPr>
          <p:nvPr>
            <p:ph type="dt" sz="half" idx="2"/>
          </p:nvPr>
        </p:nvSpPr>
        <p:spPr/>
        <p:txBody>
          <a:bodyPr/>
          <a:lstStyle/>
          <a:p>
            <a:fld id="{3FFC9BE3-63B7-8B4B-8F7F-E2147C04187A}" type="datetime3">
              <a:rPr lang="en-GB" smtClean="0"/>
              <a:t>1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7</a:t>
            </a:fld>
            <a:endParaRPr lang="en-GB" dirty="0"/>
          </a:p>
        </p:txBody>
      </p:sp>
    </p:spTree>
    <p:extLst>
      <p:ext uri="{BB962C8B-B14F-4D97-AF65-F5344CB8AC3E}">
        <p14:creationId xmlns:p14="http://schemas.microsoft.com/office/powerpoint/2010/main" val="265848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56" y="318014"/>
            <a:ext cx="8310788" cy="678656"/>
          </a:xfrm>
        </p:spPr>
        <p:txBody>
          <a:bodyPr/>
          <a:lstStyle/>
          <a:p>
            <a:pPr>
              <a:lnSpc>
                <a:spcPct val="100000"/>
              </a:lnSpc>
              <a:spcAft>
                <a:spcPts val="450"/>
              </a:spcAft>
            </a:pPr>
            <a:r>
              <a:rPr lang="en-GB" sz="3000" dirty="0"/>
              <a:t>Saving General Practice </a:t>
            </a:r>
          </a:p>
        </p:txBody>
      </p:sp>
      <p:sp>
        <p:nvSpPr>
          <p:cNvPr id="3" name="Content Placeholder 2"/>
          <p:cNvSpPr>
            <a:spLocks noGrp="1"/>
          </p:cNvSpPr>
          <p:nvPr>
            <p:ph idx="1"/>
          </p:nvPr>
        </p:nvSpPr>
        <p:spPr>
          <a:xfrm>
            <a:off x="388044" y="1240324"/>
            <a:ext cx="6636899" cy="3265871"/>
          </a:xfrm>
        </p:spPr>
        <p:txBody>
          <a:bodyPr/>
          <a:lstStyle/>
          <a:p>
            <a:pPr>
              <a:lnSpc>
                <a:spcPct val="100000"/>
              </a:lnSpc>
              <a:spcAft>
                <a:spcPts val="450"/>
              </a:spcAft>
            </a:pPr>
            <a:r>
              <a:rPr lang="en-GB" sz="1800" dirty="0">
                <a:latin typeface="Calibri Light" panose="020F0302020204030204" pitchFamily="34" charset="0"/>
                <a:cs typeface="Calibri Light" panose="020F0302020204030204" pitchFamily="34" charset="0"/>
              </a:rPr>
              <a:t>Key areas to address:</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Recurrent and sustainable funding and resources</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A workforce strategy that is recurrently funded to enable expansion</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A sustainable, long-term indemnity package for general practice</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Manage workload to deliver safe services and empower patients and carers</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Retention of a national core contract for general practice</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Premises, IT infrastructure and administrative support</a:t>
            </a:r>
          </a:p>
          <a:p>
            <a:pPr>
              <a:lnSpc>
                <a:spcPct val="100000"/>
              </a:lnSpc>
              <a:spcAft>
                <a:spcPts val="450"/>
              </a:spcAft>
            </a:pPr>
            <a:endParaRPr lang="en-GB" sz="1350" dirty="0">
              <a:latin typeface="Calibri Light" panose="020F0302020204030204" pitchFamily="34" charset="0"/>
              <a:cs typeface="Calibri Light" panose="020F03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943" y="1462701"/>
            <a:ext cx="1822100" cy="221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4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GB" dirty="0">
                <a:latin typeface="+mn-lt"/>
                <a:cs typeface="Calibri Light" panose="020F0302020204030204" pitchFamily="34" charset="0"/>
              </a:rPr>
              <a:t>Recurrent and sustainable funding and resources</a:t>
            </a:r>
            <a:endParaRPr lang="en-GB" dirty="0">
              <a:latin typeface="+mn-lt"/>
            </a:endParaRPr>
          </a:p>
        </p:txBody>
      </p:sp>
      <p:sp>
        <p:nvSpPr>
          <p:cNvPr id="3" name="Content Placeholder 2">
            <a:extLst>
              <a:ext uri="{FF2B5EF4-FFF2-40B4-BE49-F238E27FC236}">
                <a16:creationId xmlns:a16="http://schemas.microsoft.com/office/drawing/2014/main" id="{93780114-B455-463D-AE12-F447B7FE9792}"/>
              </a:ext>
            </a:extLst>
          </p:cNvPr>
          <p:cNvSpPr>
            <a:spLocks noGrp="1"/>
          </p:cNvSpPr>
          <p:nvPr>
            <p:ph idx="1"/>
          </p:nvPr>
        </p:nvSpPr>
        <p:spPr>
          <a:xfrm>
            <a:off x="375470" y="1184564"/>
            <a:ext cx="8384067" cy="3134562"/>
          </a:xfrm>
        </p:spPr>
        <p:txBody>
          <a:bodyPr/>
          <a:lstStyle/>
          <a:p>
            <a:r>
              <a:rPr lang="en-GB" sz="2250" b="1" dirty="0">
                <a:latin typeface="+mn-lt"/>
              </a:rPr>
              <a:t>Problem: </a:t>
            </a:r>
            <a:r>
              <a:rPr lang="en-GB" sz="2250" dirty="0">
                <a:latin typeface="+mn-lt"/>
              </a:rPr>
              <a:t>U</a:t>
            </a:r>
            <a:r>
              <a:rPr lang="en-GB" sz="2100" dirty="0">
                <a:latin typeface="+mn-lt"/>
              </a:rPr>
              <a:t>nderinvestment while increased workload and demand</a:t>
            </a:r>
            <a:endParaRPr lang="en-GB" sz="2250" b="1" dirty="0">
              <a:latin typeface="+mn-lt"/>
            </a:endParaRPr>
          </a:p>
          <a:p>
            <a:pPr>
              <a:spcBef>
                <a:spcPts val="900"/>
              </a:spcBef>
            </a:pPr>
            <a:r>
              <a:rPr lang="en-GB" sz="2250" b="1" dirty="0">
                <a:latin typeface="+mn-lt"/>
              </a:rPr>
              <a:t>Impact: </a:t>
            </a:r>
            <a:r>
              <a:rPr lang="en-GB" sz="2250" dirty="0">
                <a:latin typeface="+mn-lt"/>
              </a:rPr>
              <a:t>GP crisis</a:t>
            </a:r>
            <a:endParaRPr lang="en-US" sz="2100" dirty="0">
              <a:latin typeface="+mn-lt"/>
            </a:endParaRPr>
          </a:p>
          <a:p>
            <a:pPr>
              <a:spcBef>
                <a:spcPts val="900"/>
              </a:spcBef>
            </a:pPr>
            <a:r>
              <a:rPr lang="en-US" sz="2100" b="1" dirty="0">
                <a:latin typeface="+mn-lt"/>
              </a:rPr>
              <a:t>Solution</a:t>
            </a:r>
            <a:r>
              <a:rPr lang="en-US" sz="2100" dirty="0">
                <a:latin typeface="+mn-lt"/>
              </a:rPr>
              <a:t>: Increase overall proportion of NHS spend in general practice, through recurrent funding</a:t>
            </a:r>
          </a:p>
          <a:p>
            <a:pPr>
              <a:spcBef>
                <a:spcPts val="900"/>
              </a:spcBef>
            </a:pPr>
            <a:r>
              <a:rPr lang="en-US" sz="2100" b="1" dirty="0">
                <a:latin typeface="+mn-lt"/>
              </a:rPr>
              <a:t>Progress</a:t>
            </a:r>
            <a:r>
              <a:rPr lang="en-US" sz="2100" dirty="0">
                <a:latin typeface="+mn-lt"/>
              </a:rPr>
              <a:t>: Lobbying government, using declining workforce stats, </a:t>
            </a:r>
            <a:br>
              <a:rPr lang="en-US" sz="2100" dirty="0">
                <a:latin typeface="+mn-lt"/>
              </a:rPr>
            </a:br>
            <a:r>
              <a:rPr lang="en-US" sz="2100" dirty="0">
                <a:latin typeface="+mn-lt"/>
              </a:rPr>
              <a:t>using BMA research into European comparators; funding is </a:t>
            </a:r>
            <a:br>
              <a:rPr lang="en-US" sz="2100" dirty="0">
                <a:latin typeface="+mn-lt"/>
              </a:rPr>
            </a:br>
            <a:r>
              <a:rPr lang="en-US" sz="2100" dirty="0">
                <a:latin typeface="+mn-lt"/>
              </a:rPr>
              <a:t>slowing increasing (but not enough and not fast enough)</a:t>
            </a:r>
          </a:p>
          <a:p>
            <a:pPr>
              <a:spcBef>
                <a:spcPts val="900"/>
              </a:spcBef>
            </a:pPr>
            <a:endParaRPr lang="en-GB" sz="2100"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730" y="2787959"/>
            <a:ext cx="1257807" cy="153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263675"/>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 template BMA</Template>
  <TotalTime>1526</TotalTime>
  <Words>4299</Words>
  <Application>Microsoft Office PowerPoint</Application>
  <PresentationFormat>On-screen Show (16:9)</PresentationFormat>
  <Paragraphs>496</Paragraphs>
  <Slides>47</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Arial</vt:lpstr>
      <vt:lpstr>Calibri</vt:lpstr>
      <vt:lpstr>Calibri Light</vt:lpstr>
      <vt:lpstr>Courier New</vt:lpstr>
      <vt:lpstr>Lucida Grande</vt:lpstr>
      <vt:lpstr>Wingdings</vt:lpstr>
      <vt:lpstr>PowerPoint template</vt:lpstr>
      <vt:lpstr>BMA Theme Blue Titles</vt:lpstr>
      <vt:lpstr>BMA Theme White Titles</vt:lpstr>
      <vt:lpstr>BMA Theme Divider Slide</vt:lpstr>
      <vt:lpstr>GPC England</vt:lpstr>
      <vt:lpstr>Content</vt:lpstr>
      <vt:lpstr>Contract negotiations - update</vt:lpstr>
      <vt:lpstr>Contract update - funding</vt:lpstr>
      <vt:lpstr>Contract update - indemnity </vt:lpstr>
      <vt:lpstr>Contract update – premises cost directions </vt:lpstr>
      <vt:lpstr>Contract update –  Electronic Referral System  </vt:lpstr>
      <vt:lpstr>Saving General Practice </vt:lpstr>
      <vt:lpstr>Recurrent and sustainable funding and resources</vt:lpstr>
      <vt:lpstr>GP share of NHS budget – projected change</vt:lpstr>
      <vt:lpstr>Funding gap to reach 11% investment target</vt:lpstr>
      <vt:lpstr>Workforce expansion strategy, recurrently funded</vt:lpstr>
      <vt:lpstr>GP Workforce - 5000 more GPs? </vt:lpstr>
      <vt:lpstr>A sustainable, long-term indemnity package</vt:lpstr>
      <vt:lpstr>Manage workload and empower patients</vt:lpstr>
      <vt:lpstr>Managing workload</vt:lpstr>
      <vt:lpstr>Managing and reducing workload: Primary-secondary care interface</vt:lpstr>
      <vt:lpstr>Retain national core contract for general practice</vt:lpstr>
      <vt:lpstr>Premises, IT and admin support</vt:lpstr>
      <vt:lpstr>Recent developments - GP at Hand</vt:lpstr>
      <vt:lpstr>Recent developments - PCSE</vt:lpstr>
      <vt:lpstr>Recent developments - GDPR</vt:lpstr>
      <vt:lpstr>Recent developments - Scotland contract changes</vt:lpstr>
      <vt:lpstr>Recent developments – GMC high court ruling</vt:lpstr>
      <vt:lpstr>PowerPoint Presentation</vt:lpstr>
      <vt:lpstr>PowerPoint Presentation</vt:lpstr>
      <vt:lpstr>PowerPoint Presentation</vt:lpstr>
      <vt:lpstr>BMA website resources for sessionals</vt:lpstr>
      <vt:lpstr>Monitoring GPFV funding delivery</vt:lpstr>
      <vt:lpstr>Improving access to general practice</vt:lpstr>
      <vt:lpstr>Other funding/ support in 2017/18</vt:lpstr>
      <vt:lpstr>Collaborative working</vt:lpstr>
      <vt:lpstr>Possible Opportunities and Threats?</vt:lpstr>
      <vt:lpstr>Federations</vt:lpstr>
      <vt:lpstr>Taurus Federation – Herefordshire </vt:lpstr>
      <vt:lpstr>Super-partnerships</vt:lpstr>
      <vt:lpstr>Our Health Partnership, Midlands and Shropshire </vt:lpstr>
      <vt:lpstr>Modality, Birmingham (and beyond)</vt:lpstr>
      <vt:lpstr>Primary Care Home</vt:lpstr>
      <vt:lpstr>Granta and Shelford - Cambridgeshire</vt:lpstr>
      <vt:lpstr>MCPs (multispecialty community providers)</vt:lpstr>
      <vt:lpstr>Hampshire – Better Local Care</vt:lpstr>
      <vt:lpstr>ACOs</vt:lpstr>
      <vt:lpstr>Virtually integrated</vt:lpstr>
      <vt:lpstr>Partially integrated</vt:lpstr>
      <vt:lpstr>Fully integrated</vt:lpstr>
      <vt:lpstr>GPC England</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contract agreement</dc:title>
  <dc:creator>Daniel Hodgson</dc:creator>
  <cp:lastModifiedBy>Daniel Hodgson</cp:lastModifiedBy>
  <cp:revision>119</cp:revision>
  <cp:lastPrinted>2015-11-10T14:11:33Z</cp:lastPrinted>
  <dcterms:created xsi:type="dcterms:W3CDTF">2017-10-30T12:49:12Z</dcterms:created>
  <dcterms:modified xsi:type="dcterms:W3CDTF">2018-02-01T15:37:49Z</dcterms:modified>
</cp:coreProperties>
</file>